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60" r:id="rId6"/>
  </p:sldIdLst>
  <p:sldSz cx="9144000" cy="6858000" type="screen4x3"/>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5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s-I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s-IS"/>
          </a:p>
        </p:txBody>
      </p:sp>
      <p:sp>
        <p:nvSpPr>
          <p:cNvPr id="4" name="Date Placeholder 3"/>
          <p:cNvSpPr>
            <a:spLocks noGrp="1"/>
          </p:cNvSpPr>
          <p:nvPr>
            <p:ph type="dt" sz="half" idx="10"/>
          </p:nvPr>
        </p:nvSpPr>
        <p:spPr/>
        <p:txBody>
          <a:bodyPr/>
          <a:lstStyle/>
          <a:p>
            <a:fld id="{ACAF89AC-B80B-4B59-8FC6-AF293F883B3C}" type="datetimeFigureOut">
              <a:rPr lang="is-IS" smtClean="0"/>
              <a:t>08.01.2021</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ACAF89AC-B80B-4B59-8FC6-AF293F883B3C}" type="datetimeFigureOut">
              <a:rPr lang="is-IS" smtClean="0"/>
              <a:t>08.01.2021</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s-I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AF89AC-B80B-4B59-8FC6-AF293F883B3C}" type="datetimeFigureOut">
              <a:rPr lang="is-IS" smtClean="0"/>
              <a:t>08.01.2021</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p:cNvSpPr>
            <a:spLocks noGrp="1"/>
          </p:cNvSpPr>
          <p:nvPr>
            <p:ph type="dt" sz="half" idx="10"/>
          </p:nvPr>
        </p:nvSpPr>
        <p:spPr/>
        <p:txBody>
          <a:bodyPr/>
          <a:lstStyle/>
          <a:p>
            <a:fld id="{ACAF89AC-B80B-4B59-8FC6-AF293F883B3C}" type="datetimeFigureOut">
              <a:rPr lang="is-IS" smtClean="0"/>
              <a:t>08.01.2021</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s-I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p:cNvSpPr>
            <a:spLocks noGrp="1"/>
          </p:cNvSpPr>
          <p:nvPr>
            <p:ph type="dt" sz="half" idx="10"/>
          </p:nvPr>
        </p:nvSpPr>
        <p:spPr/>
        <p:txBody>
          <a:bodyPr/>
          <a:lstStyle/>
          <a:p>
            <a:fld id="{ACAF89AC-B80B-4B59-8FC6-AF293F883B3C}" type="datetimeFigureOut">
              <a:rPr lang="is-IS" smtClean="0"/>
              <a:t>08.01.2021</a:t>
            </a:fld>
            <a:endParaRPr lang="is-IS"/>
          </a:p>
        </p:txBody>
      </p:sp>
      <p:sp>
        <p:nvSpPr>
          <p:cNvPr id="8" name="Footer Placeholder 7"/>
          <p:cNvSpPr>
            <a:spLocks noGrp="1"/>
          </p:cNvSpPr>
          <p:nvPr>
            <p:ph type="ftr" sz="quarter" idx="11"/>
          </p:nvPr>
        </p:nvSpPr>
        <p:spPr/>
        <p:txBody>
          <a:bodyPr/>
          <a:lstStyle/>
          <a:p>
            <a:endParaRPr lang="is-IS"/>
          </a:p>
        </p:txBody>
      </p:sp>
      <p:sp>
        <p:nvSpPr>
          <p:cNvPr id="9" name="Slide Number Placeholder 8"/>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Date Placeholder 2"/>
          <p:cNvSpPr>
            <a:spLocks noGrp="1"/>
          </p:cNvSpPr>
          <p:nvPr>
            <p:ph type="dt" sz="half" idx="10"/>
          </p:nvPr>
        </p:nvSpPr>
        <p:spPr/>
        <p:txBody>
          <a:bodyPr/>
          <a:lstStyle/>
          <a:p>
            <a:fld id="{ACAF89AC-B80B-4B59-8FC6-AF293F883B3C}" type="datetimeFigureOut">
              <a:rPr lang="is-IS" smtClean="0"/>
              <a:t>08.01.2021</a:t>
            </a:fld>
            <a:endParaRPr lang="is-IS"/>
          </a:p>
        </p:txBody>
      </p:sp>
      <p:sp>
        <p:nvSpPr>
          <p:cNvPr id="4" name="Footer Placeholder 3"/>
          <p:cNvSpPr>
            <a:spLocks noGrp="1"/>
          </p:cNvSpPr>
          <p:nvPr>
            <p:ph type="ftr" sz="quarter" idx="11"/>
          </p:nvPr>
        </p:nvSpPr>
        <p:spPr/>
        <p:txBody>
          <a:bodyPr/>
          <a:lstStyle/>
          <a:p>
            <a:endParaRPr lang="is-IS"/>
          </a:p>
        </p:txBody>
      </p:sp>
      <p:sp>
        <p:nvSpPr>
          <p:cNvPr id="5" name="Slide Number Placeholder 4"/>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F89AC-B80B-4B59-8FC6-AF293F883B3C}" type="datetimeFigureOut">
              <a:rPr lang="is-IS" smtClean="0"/>
              <a:t>08.01.2021</a:t>
            </a:fld>
            <a:endParaRPr lang="is-IS"/>
          </a:p>
        </p:txBody>
      </p:sp>
      <p:sp>
        <p:nvSpPr>
          <p:cNvPr id="3" name="Footer Placeholder 2"/>
          <p:cNvSpPr>
            <a:spLocks noGrp="1"/>
          </p:cNvSpPr>
          <p:nvPr>
            <p:ph type="ftr" sz="quarter" idx="11"/>
          </p:nvPr>
        </p:nvSpPr>
        <p:spPr/>
        <p:txBody>
          <a:bodyPr/>
          <a:lstStyle/>
          <a:p>
            <a:endParaRPr lang="is-IS"/>
          </a:p>
        </p:txBody>
      </p:sp>
      <p:sp>
        <p:nvSpPr>
          <p:cNvPr id="4" name="Slide Number Placeholder 3"/>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s-I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AF89AC-B80B-4B59-8FC6-AF293F883B3C}" type="datetimeFigureOut">
              <a:rPr lang="is-IS" smtClean="0"/>
              <a:t>08.01.2021</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s-I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AF89AC-B80B-4B59-8FC6-AF293F883B3C}" type="datetimeFigureOut">
              <a:rPr lang="is-IS" smtClean="0"/>
              <a:t>08.01.2021</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ACAF89AC-B80B-4B59-8FC6-AF293F883B3C}" type="datetimeFigureOut">
              <a:rPr lang="is-IS" smtClean="0"/>
              <a:t>08.01.2021</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s-I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ACAF89AC-B80B-4B59-8FC6-AF293F883B3C}" type="datetimeFigureOut">
              <a:rPr lang="is-IS" smtClean="0"/>
              <a:t>08.01.2021</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21FBFF60-F0E0-433F-A598-149C59D670A0}" type="slidenum">
              <a:rPr lang="is-IS" smtClean="0"/>
              <a:t>‹#›</a:t>
            </a:fld>
            <a:endParaRPr lang="is-I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Texte du titre"/>
          <p:cNvSpPr txBox="1">
            <a:spLocks noGrp="1"/>
          </p:cNvSpPr>
          <p:nvPr>
            <p:ph type="title"/>
          </p:nvPr>
        </p:nvSpPr>
        <p:spPr>
          <a:prstGeom prst="rect">
            <a:avLst/>
          </a:prstGeom>
        </p:spPr>
        <p:txBody>
          <a:bodyPr/>
          <a:lstStyle/>
          <a:p>
            <a:r>
              <a:t>Texte du titre</a:t>
            </a:r>
          </a:p>
        </p:txBody>
      </p:sp>
      <p:sp>
        <p:nvSpPr>
          <p:cNvPr id="49" name="Numéro de diapositive"/>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31442451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AF89AC-B80B-4B59-8FC6-AF293F883B3C}" type="datetimeFigureOut">
              <a:rPr lang="is-IS" smtClean="0"/>
              <a:t>08.01.2021</a:t>
            </a:fld>
            <a:endParaRPr lang="is-I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BFF60-F0E0-433F-A598-149C59D670A0}" type="slidenum">
              <a:rPr lang="is-IS" smtClean="0"/>
              <a:t>‹#›</a:t>
            </a:fld>
            <a:endParaRPr lang="is-I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 111"/>
          <p:cNvGrpSpPr/>
          <p:nvPr/>
        </p:nvGrpSpPr>
        <p:grpSpPr>
          <a:xfrm>
            <a:off x="222167" y="450433"/>
            <a:ext cx="2189593" cy="966235"/>
            <a:chOff x="326324" y="522433"/>
            <a:chExt cx="2597489" cy="966235"/>
          </a:xfrm>
          <a:solidFill>
            <a:srgbClr val="2E5793"/>
          </a:solidFill>
        </p:grpSpPr>
        <p:sp>
          <p:nvSpPr>
            <p:cNvPr id="5" name="Rectangle aux angles arrondis"/>
            <p:cNvSpPr/>
            <p:nvPr/>
          </p:nvSpPr>
          <p:spPr>
            <a:xfrm>
              <a:off x="326324" y="522433"/>
              <a:ext cx="2597489" cy="966235"/>
            </a:xfrm>
            <a:prstGeom prst="roundRect">
              <a:avLst>
                <a:gd name="adj" fmla="val 25620"/>
              </a:avLst>
            </a:prstGeom>
            <a:grpFill/>
            <a:ln w="3175" cap="sq" cmpd="sng">
              <a:solidFill>
                <a:srgbClr val="2C5790"/>
              </a:solidFill>
              <a:prstDash val="solid"/>
              <a:round/>
            </a:ln>
          </p:spPr>
          <p:txBody>
            <a:bodyPr lIns="35713" tIns="35713" rIns="35713" bIns="35713" anchor="ctr"/>
            <a:lstStyle/>
            <a:p>
              <a:pPr algn="ctr" defTabSz="410703"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sp>
          <p:nvSpPr>
            <p:cNvPr id="6" name="GG should be notified as soon as…"/>
            <p:cNvSpPr txBox="1"/>
            <p:nvPr/>
          </p:nvSpPr>
          <p:spPr>
            <a:xfrm>
              <a:off x="466389" y="569369"/>
              <a:ext cx="2312747" cy="887731"/>
            </a:xfrm>
            <a:prstGeom prst="rect">
              <a:avLst/>
            </a:prstGeom>
            <a:grpFill/>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p>
              <a:pPr marL="0" lvl="3" algn="ctr" defTabSz="410703" hangingPunct="0">
                <a:defRPr sz="1100">
                  <a:solidFill>
                    <a:srgbClr val="FFFFFF"/>
                  </a:solidFill>
                </a:defRPr>
              </a:pPr>
              <a:r>
                <a:rPr lang="is-IS" sz="1000" b="1" kern="0" dirty="0">
                  <a:solidFill>
                    <a:srgbClr val="FFFFFF"/>
                  </a:solidFill>
                  <a:latin typeface="Helvetica Neue"/>
                  <a:ea typeface="Helvetica Neue"/>
                  <a:cs typeface="Helvetica Neue"/>
                  <a:sym typeface="Helvetica Neue"/>
                </a:rPr>
                <a:t>Svæfinga- og gjörgæslulæknir látinn vita án tafa ef grunur vaknar að sjúklingur þurfi öndunarvegameðferð</a:t>
              </a:r>
            </a:p>
            <a:p>
              <a:pPr marL="0" lvl="3" algn="ctr" defTabSz="410703" hangingPunct="0">
                <a:lnSpc>
                  <a:spcPct val="110000"/>
                </a:lnSpc>
                <a:defRPr sz="1100">
                  <a:solidFill>
                    <a:srgbClr val="FFFFFF"/>
                  </a:solidFill>
                </a:defRPr>
              </a:pPr>
              <a:r>
                <a:rPr sz="1200" b="1" kern="0" dirty="0">
                  <a:solidFill>
                    <a:srgbClr val="FFFFFF"/>
                  </a:solidFill>
                  <a:latin typeface="Helvetica Neue"/>
                  <a:ea typeface="Helvetica Neue"/>
                  <a:cs typeface="Helvetica Neue"/>
                  <a:sym typeface="Helvetica Neue"/>
                </a:rPr>
                <a:t>GG 824-</a:t>
              </a:r>
              <a:r>
                <a:rPr lang="is-IS" sz="1200" b="1" kern="0" dirty="0">
                  <a:solidFill>
                    <a:srgbClr val="FFFFFF"/>
                  </a:solidFill>
                  <a:latin typeface="Helvetica Neue"/>
                  <a:ea typeface="Helvetica Neue"/>
                  <a:cs typeface="Helvetica Neue"/>
                  <a:sym typeface="Helvetica Neue"/>
                </a:rPr>
                <a:t>5566</a:t>
              </a:r>
              <a:endParaRPr sz="1200" b="1" kern="0" dirty="0">
                <a:solidFill>
                  <a:srgbClr val="FFFFFF"/>
                </a:solidFill>
                <a:latin typeface="Helvetica Neue"/>
                <a:ea typeface="Helvetica Neue"/>
                <a:cs typeface="Helvetica Neue"/>
                <a:sym typeface="Helvetica Neue"/>
              </a:endParaRPr>
            </a:p>
          </p:txBody>
        </p:sp>
      </p:grpSp>
      <p:grpSp>
        <p:nvGrpSpPr>
          <p:cNvPr id="165" name="Group 164">
            <a:extLst>
              <a:ext uri="{FF2B5EF4-FFF2-40B4-BE49-F238E27FC236}">
                <a16:creationId xmlns:a16="http://schemas.microsoft.com/office/drawing/2014/main" id="{AD4199BA-6155-457C-8CEE-C639E3F26054}"/>
              </a:ext>
            </a:extLst>
          </p:cNvPr>
          <p:cNvGrpSpPr/>
          <p:nvPr/>
        </p:nvGrpSpPr>
        <p:grpSpPr>
          <a:xfrm>
            <a:off x="179512" y="1533706"/>
            <a:ext cx="2232248" cy="2183326"/>
            <a:chOff x="179512" y="1533706"/>
            <a:chExt cx="2232248" cy="2183326"/>
          </a:xfrm>
        </p:grpSpPr>
        <p:sp>
          <p:nvSpPr>
            <p:cNvPr id="7" name="Rectangle aux angles arrondis"/>
            <p:cNvSpPr/>
            <p:nvPr/>
          </p:nvSpPr>
          <p:spPr>
            <a:xfrm>
              <a:off x="211039" y="1586319"/>
              <a:ext cx="2200721" cy="2130713"/>
            </a:xfrm>
            <a:prstGeom prst="roundRect">
              <a:avLst>
                <a:gd name="adj" fmla="val 9755"/>
              </a:avLst>
            </a:prstGeom>
            <a:solidFill>
              <a:srgbClr val="D6D5D5"/>
            </a:solidFill>
            <a:ln w="12700">
              <a:solidFill>
                <a:srgbClr val="2C5790"/>
              </a:solidFill>
              <a:miter lim="400000"/>
            </a:ln>
            <a:extLst>
              <a:ext uri="{C572A759-6A51-4108-AA02-DFA0A04FC94B}">
                <ma14:wrappingTextBoxFlag xmlns:ma14="http://schemas.microsoft.com/office/mac/drawingml/2011/main" xmlns="" val="1"/>
              </a:ext>
            </a:extLst>
          </p:spPr>
          <p:txBody>
            <a:bodyPr lIns="35713" tIns="35713" rIns="35713" bIns="35713"/>
            <a:lstStyle/>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p:txBody>
        </p:sp>
        <p:sp>
          <p:nvSpPr>
            <p:cNvPr id="8" name="Rectangle aux angles arrondis"/>
            <p:cNvSpPr/>
            <p:nvPr/>
          </p:nvSpPr>
          <p:spPr>
            <a:xfrm>
              <a:off x="211039" y="1533706"/>
              <a:ext cx="2200721" cy="339220"/>
            </a:xfrm>
            <a:prstGeom prst="roundRect">
              <a:avLst>
                <a:gd name="adj" fmla="val 25620"/>
              </a:avLst>
            </a:prstGeom>
            <a:solidFill>
              <a:srgbClr val="2E5793"/>
            </a:solidFill>
            <a:ln w="12700">
              <a:solidFill>
                <a:srgbClr val="2C5790"/>
              </a:solidFill>
              <a:miter lim="400000"/>
            </a:ln>
          </p:spPr>
          <p:txBody>
            <a:bodyPr lIns="35713" tIns="35713" rIns="35713" bIns="35713" anchor="ctr"/>
            <a:lstStyle/>
            <a:p>
              <a:pPr algn="ctr" defTabSz="410703"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grpSp>
          <p:nvGrpSpPr>
            <p:cNvPr id="12" name="Group 11"/>
            <p:cNvGrpSpPr/>
            <p:nvPr/>
          </p:nvGrpSpPr>
          <p:grpSpPr>
            <a:xfrm>
              <a:off x="323528" y="1974333"/>
              <a:ext cx="1944214" cy="173421"/>
              <a:chOff x="6885759" y="2464776"/>
              <a:chExt cx="1868551" cy="127284"/>
            </a:xfrm>
          </p:grpSpPr>
          <p:sp>
            <p:nvSpPr>
              <p:cNvPr id="9" name="TextBox 8"/>
              <p:cNvSpPr txBox="1"/>
              <p:nvPr/>
            </p:nvSpPr>
            <p:spPr>
              <a:xfrm>
                <a:off x="7024170" y="2464776"/>
                <a:ext cx="1730140" cy="127284"/>
              </a:xfrm>
              <a:prstGeom prst="rect">
                <a:avLst/>
              </a:prstGeom>
              <a:noFill/>
            </p:spPr>
            <p:txBody>
              <a:bodyPr wrap="none" lIns="0" tIns="0" rIns="0" bIns="0" rtlCol="0" anchor="ctr">
                <a:noAutofit/>
              </a:bodyPr>
              <a:lstStyle/>
              <a:p>
                <a:r>
                  <a:rPr lang="is-IS" sz="850" b="1" dirty="0">
                    <a:latin typeface="Helvetica Neue"/>
                  </a:rPr>
                  <a:t>Öruggur </a:t>
                </a:r>
                <a:r>
                  <a:rPr lang="is-IS" sz="850" b="1" dirty="0">
                    <a:latin typeface="Helvetica Neue"/>
                    <a:cs typeface="Calibri Light" pitchFamily="34" charset="0"/>
                  </a:rPr>
                  <a:t>æðaaðgangur</a:t>
                </a:r>
                <a:r>
                  <a:rPr lang="is-IS" sz="850" b="1" dirty="0">
                    <a:latin typeface="Helvetica Neue"/>
                  </a:rPr>
                  <a:t>, helst x2</a:t>
                </a:r>
              </a:p>
            </p:txBody>
          </p:sp>
          <p:sp>
            <p:nvSpPr>
              <p:cNvPr id="11" name="Rectangle 10"/>
              <p:cNvSpPr>
                <a:spLocks noChangeAspect="1"/>
              </p:cNvSpPr>
              <p:nvPr/>
            </p:nvSpPr>
            <p:spPr>
              <a:xfrm>
                <a:off x="6885759" y="2496055"/>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dirty="0"/>
              </a:p>
            </p:txBody>
          </p:sp>
        </p:grpSp>
        <p:grpSp>
          <p:nvGrpSpPr>
            <p:cNvPr id="16" name="Group 15"/>
            <p:cNvGrpSpPr/>
            <p:nvPr/>
          </p:nvGrpSpPr>
          <p:grpSpPr>
            <a:xfrm>
              <a:off x="323527" y="2376979"/>
              <a:ext cx="1944217" cy="288032"/>
              <a:chOff x="6885759" y="2443193"/>
              <a:chExt cx="1868554" cy="211404"/>
            </a:xfrm>
          </p:grpSpPr>
          <p:sp>
            <p:nvSpPr>
              <p:cNvPr id="17" name="TextBox 16"/>
              <p:cNvSpPr txBox="1"/>
              <p:nvPr/>
            </p:nvSpPr>
            <p:spPr>
              <a:xfrm>
                <a:off x="7024172" y="2443193"/>
                <a:ext cx="1730141" cy="211404"/>
              </a:xfrm>
              <a:prstGeom prst="rect">
                <a:avLst/>
              </a:prstGeom>
              <a:noFill/>
            </p:spPr>
            <p:txBody>
              <a:bodyPr wrap="none" lIns="0" tIns="0" rIns="0" bIns="0" rtlCol="0" anchor="ctr">
                <a:noAutofit/>
              </a:bodyPr>
              <a:lstStyle/>
              <a:p>
                <a:r>
                  <a:rPr lang="is-IS" sz="850" b="1" dirty="0">
                    <a:latin typeface="Helvetica Neue"/>
                  </a:rPr>
                  <a:t>Vöktunarbúnaður tengdur</a:t>
                </a:r>
              </a:p>
              <a:p>
                <a:r>
                  <a:rPr lang="is-IS" sz="850" dirty="0">
                    <a:latin typeface="Helvetica Neue"/>
                  </a:rPr>
                  <a:t>(</a:t>
                </a:r>
                <a:r>
                  <a:rPr lang="is-IS" sz="800" kern="0" dirty="0">
                    <a:solidFill>
                      <a:srgbClr val="000000"/>
                    </a:solidFill>
                    <a:latin typeface="Helvetica Neue"/>
                    <a:ea typeface="Helvetica Neue"/>
                    <a:cs typeface="Helvetica Neue"/>
                    <a:sym typeface="Helvetica Neue"/>
                  </a:rPr>
                  <a:t>EKG, SpO</a:t>
                </a:r>
                <a:r>
                  <a:rPr lang="is-IS" sz="800" kern="0" baseline="-25000" dirty="0">
                    <a:solidFill>
                      <a:srgbClr val="000000"/>
                    </a:solidFill>
                    <a:latin typeface="Helvetica Neue"/>
                    <a:ea typeface="Helvetica Neue"/>
                    <a:cs typeface="Helvetica Neue"/>
                    <a:sym typeface="Helvetica Neue"/>
                  </a:rPr>
                  <a:t>2</a:t>
                </a:r>
                <a:r>
                  <a:rPr lang="is-IS" sz="800" kern="0" dirty="0">
                    <a:solidFill>
                      <a:srgbClr val="000000"/>
                    </a:solidFill>
                    <a:latin typeface="Helvetica Neue"/>
                    <a:ea typeface="Helvetica Neue"/>
                    <a:cs typeface="Helvetica Neue"/>
                    <a:sym typeface="Helvetica Neue"/>
                  </a:rPr>
                  <a:t>, </a:t>
                </a:r>
                <a:r>
                  <a:rPr lang="is-IS" sz="800" kern="0" dirty="0" err="1">
                    <a:solidFill>
                      <a:srgbClr val="000000"/>
                    </a:solidFill>
                    <a:latin typeface="Helvetica Neue"/>
                    <a:ea typeface="Helvetica Neue"/>
                    <a:cs typeface="Helvetica Neue"/>
                    <a:sym typeface="Helvetica Neue"/>
                  </a:rPr>
                  <a:t>Blþr</a:t>
                </a:r>
                <a:r>
                  <a:rPr lang="is-IS" sz="800" kern="0" dirty="0">
                    <a:solidFill>
                      <a:srgbClr val="000000"/>
                    </a:solidFill>
                    <a:latin typeface="Helvetica Neue"/>
                    <a:ea typeface="Helvetica Neue"/>
                    <a:cs typeface="Helvetica Neue"/>
                    <a:sym typeface="Helvetica Neue"/>
                  </a:rPr>
                  <a:t>, EtCO</a:t>
                </a:r>
                <a:r>
                  <a:rPr lang="is-IS" sz="800" kern="0" baseline="-25000" dirty="0">
                    <a:solidFill>
                      <a:srgbClr val="000000"/>
                    </a:solidFill>
                    <a:latin typeface="Helvetica Neue"/>
                    <a:ea typeface="Helvetica Neue"/>
                    <a:cs typeface="Helvetica Neue"/>
                    <a:sym typeface="Helvetica Neue"/>
                  </a:rPr>
                  <a:t>2</a:t>
                </a:r>
                <a:r>
                  <a:rPr lang="is-IS" sz="800" kern="0" dirty="0">
                    <a:solidFill>
                      <a:srgbClr val="000000"/>
                    </a:solidFill>
                    <a:latin typeface="Helvetica Neue"/>
                    <a:ea typeface="Helvetica Neue"/>
                    <a:cs typeface="Helvetica Neue"/>
                    <a:sym typeface="Helvetica Neue"/>
                  </a:rPr>
                  <a:t>)</a:t>
                </a:r>
                <a:endParaRPr lang="is-IS" sz="850" dirty="0">
                  <a:latin typeface="Helvetica Neue"/>
                </a:endParaRPr>
              </a:p>
            </p:txBody>
          </p:sp>
          <p:sp>
            <p:nvSpPr>
              <p:cNvPr id="18" name="Rectangle 17"/>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19" name="Group 18"/>
            <p:cNvGrpSpPr/>
            <p:nvPr/>
          </p:nvGrpSpPr>
          <p:grpSpPr>
            <a:xfrm>
              <a:off x="323527" y="2681069"/>
              <a:ext cx="1951466" cy="173421"/>
              <a:chOff x="6885759" y="2454977"/>
              <a:chExt cx="1875521" cy="127284"/>
            </a:xfrm>
          </p:grpSpPr>
          <p:sp>
            <p:nvSpPr>
              <p:cNvPr id="20" name="TextBox 19"/>
              <p:cNvSpPr txBox="1"/>
              <p:nvPr/>
            </p:nvSpPr>
            <p:spPr>
              <a:xfrm>
                <a:off x="7031140" y="2454977"/>
                <a:ext cx="1730140" cy="127284"/>
              </a:xfrm>
              <a:prstGeom prst="rect">
                <a:avLst/>
              </a:prstGeom>
              <a:noFill/>
            </p:spPr>
            <p:txBody>
              <a:bodyPr wrap="none" lIns="0" tIns="0" rIns="0" bIns="0" rtlCol="0" anchor="ctr">
                <a:noAutofit/>
              </a:bodyPr>
              <a:lstStyle/>
              <a:p>
                <a:r>
                  <a:rPr lang="is-IS" sz="850" b="1" dirty="0">
                    <a:latin typeface="Helvetica Neue"/>
                  </a:rPr>
                  <a:t>Forgjöf súrefnis</a:t>
                </a:r>
              </a:p>
            </p:txBody>
          </p:sp>
          <p:sp>
            <p:nvSpPr>
              <p:cNvPr id="21" name="Rectangle 20"/>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25" name="Group 24"/>
            <p:cNvGrpSpPr/>
            <p:nvPr/>
          </p:nvGrpSpPr>
          <p:grpSpPr>
            <a:xfrm>
              <a:off x="323528" y="3113872"/>
              <a:ext cx="1944214" cy="288032"/>
              <a:chOff x="6885759" y="2455531"/>
              <a:chExt cx="1868551" cy="211404"/>
            </a:xfrm>
          </p:grpSpPr>
          <p:sp>
            <p:nvSpPr>
              <p:cNvPr id="26" name="TextBox 25"/>
              <p:cNvSpPr txBox="1"/>
              <p:nvPr/>
            </p:nvSpPr>
            <p:spPr>
              <a:xfrm>
                <a:off x="7024169" y="2455531"/>
                <a:ext cx="1730141" cy="211404"/>
              </a:xfrm>
              <a:prstGeom prst="rect">
                <a:avLst/>
              </a:prstGeom>
              <a:noFill/>
            </p:spPr>
            <p:txBody>
              <a:bodyPr wrap="none" lIns="0" tIns="0" rIns="0" bIns="0" rtlCol="0" anchor="ctr">
                <a:noAutofit/>
              </a:bodyPr>
              <a:lstStyle/>
              <a:p>
                <a:r>
                  <a:rPr lang="is-IS" sz="850" b="1" dirty="0">
                    <a:latin typeface="Helvetica Neue"/>
                  </a:rPr>
                  <a:t>Þarf frekari stuðningsmeðferð </a:t>
                </a:r>
              </a:p>
              <a:p>
                <a:r>
                  <a:rPr lang="is-IS" sz="850" b="1" u="sng" dirty="0">
                    <a:latin typeface="Helvetica Neue"/>
                  </a:rPr>
                  <a:t>fyrir </a:t>
                </a:r>
                <a:r>
                  <a:rPr lang="is-IS" sz="850" b="1" dirty="0">
                    <a:latin typeface="Helvetica Neue"/>
                  </a:rPr>
                  <a:t>barkaþræðingu</a:t>
                </a:r>
                <a:endParaRPr lang="is-IS" sz="850" dirty="0">
                  <a:latin typeface="Helvetica Neue"/>
                </a:endParaRPr>
              </a:p>
            </p:txBody>
          </p:sp>
          <p:sp>
            <p:nvSpPr>
              <p:cNvPr id="27" name="Rectangle 26"/>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28" name="Group 27"/>
            <p:cNvGrpSpPr/>
            <p:nvPr/>
          </p:nvGrpSpPr>
          <p:grpSpPr>
            <a:xfrm>
              <a:off x="323528" y="3473903"/>
              <a:ext cx="1944214" cy="173421"/>
              <a:chOff x="6885759" y="2455524"/>
              <a:chExt cx="1868551" cy="127284"/>
            </a:xfrm>
          </p:grpSpPr>
          <p:sp>
            <p:nvSpPr>
              <p:cNvPr id="29" name="TextBox 28"/>
              <p:cNvSpPr txBox="1"/>
              <p:nvPr/>
            </p:nvSpPr>
            <p:spPr>
              <a:xfrm>
                <a:off x="7024170" y="2455524"/>
                <a:ext cx="1730140" cy="127284"/>
              </a:xfrm>
              <a:prstGeom prst="rect">
                <a:avLst/>
              </a:prstGeom>
              <a:noFill/>
            </p:spPr>
            <p:txBody>
              <a:bodyPr wrap="none" lIns="0" tIns="0" rIns="0" bIns="0" rtlCol="0" anchor="ctr">
                <a:noAutofit/>
              </a:bodyPr>
              <a:lstStyle/>
              <a:p>
                <a:r>
                  <a:rPr lang="is-IS" sz="850" b="1" dirty="0">
                    <a:latin typeface="Helvetica Neue"/>
                  </a:rPr>
                  <a:t>Ofnæmi / Önnur áhætta</a:t>
                </a:r>
              </a:p>
            </p:txBody>
          </p:sp>
          <p:sp>
            <p:nvSpPr>
              <p:cNvPr id="30" name="Rectangle 29"/>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sp>
          <p:nvSpPr>
            <p:cNvPr id="31" name="Undirbúningur tækja"/>
            <p:cNvSpPr txBox="1"/>
            <p:nvPr/>
          </p:nvSpPr>
          <p:spPr>
            <a:xfrm>
              <a:off x="179512" y="1565612"/>
              <a:ext cx="2232248" cy="272178"/>
            </a:xfrm>
            <a:prstGeom prst="rect">
              <a:avLst/>
            </a:prstGeom>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lvl1pPr>
                <a:defRPr sz="1800">
                  <a:solidFill>
                    <a:srgbClr val="FFFFFF"/>
                  </a:solidFill>
                </a:defRPr>
              </a:lvl1pPr>
            </a:lstStyle>
            <a:p>
              <a:pPr algn="ctr" defTabSz="410703" hangingPunct="0"/>
              <a:r>
                <a:rPr lang="is-IS" sz="1300" b="1" kern="0" dirty="0">
                  <a:latin typeface="Helvetica Neue"/>
                  <a:ea typeface="Helvetica Neue"/>
                  <a:cs typeface="Helvetica Neue"/>
                  <a:sym typeface="Helvetica Neue"/>
                </a:rPr>
                <a:t>Undirbúningur sjúklings</a:t>
              </a:r>
            </a:p>
          </p:txBody>
        </p:sp>
        <p:grpSp>
          <p:nvGrpSpPr>
            <p:cNvPr id="2" name="Group 1">
              <a:extLst>
                <a:ext uri="{FF2B5EF4-FFF2-40B4-BE49-F238E27FC236}">
                  <a16:creationId xmlns:a16="http://schemas.microsoft.com/office/drawing/2014/main" id="{EEC11F00-8986-45A3-B879-0153849CFF72}"/>
                </a:ext>
              </a:extLst>
            </p:cNvPr>
            <p:cNvGrpSpPr/>
            <p:nvPr/>
          </p:nvGrpSpPr>
          <p:grpSpPr>
            <a:xfrm>
              <a:off x="323066" y="2170890"/>
              <a:ext cx="1944676" cy="173421"/>
              <a:chOff x="323066" y="2286804"/>
              <a:chExt cx="1944676" cy="173421"/>
            </a:xfrm>
          </p:grpSpPr>
          <p:sp>
            <p:nvSpPr>
              <p:cNvPr id="14" name="TextBox 13"/>
              <p:cNvSpPr txBox="1"/>
              <p:nvPr/>
            </p:nvSpPr>
            <p:spPr>
              <a:xfrm>
                <a:off x="467544" y="2286804"/>
                <a:ext cx="1800198" cy="173421"/>
              </a:xfrm>
              <a:prstGeom prst="rect">
                <a:avLst/>
              </a:prstGeom>
              <a:noFill/>
            </p:spPr>
            <p:txBody>
              <a:bodyPr wrap="none" lIns="0" tIns="0" rIns="0" bIns="0" rtlCol="0" anchor="ctr">
                <a:noAutofit/>
              </a:bodyPr>
              <a:lstStyle/>
              <a:p>
                <a:r>
                  <a:rPr lang="is-IS" sz="850" b="1" dirty="0">
                    <a:latin typeface="Helvetica Neue"/>
                  </a:rPr>
                  <a:t>Hagræða sjúklingi í bestu stellingu</a:t>
                </a:r>
              </a:p>
            </p:txBody>
          </p:sp>
          <p:sp>
            <p:nvSpPr>
              <p:cNvPr id="67" name="Rectangle 66">
                <a:extLst>
                  <a:ext uri="{FF2B5EF4-FFF2-40B4-BE49-F238E27FC236}">
                    <a16:creationId xmlns:a16="http://schemas.microsoft.com/office/drawing/2014/main" id="{6509DB50-07F5-4192-BC1E-961501392AA5}"/>
                  </a:ext>
                </a:extLst>
              </p:cNvPr>
              <p:cNvSpPr>
                <a:spLocks noChangeAspect="1"/>
              </p:cNvSpPr>
              <p:nvPr/>
            </p:nvSpPr>
            <p:spPr>
              <a:xfrm>
                <a:off x="323066" y="2330031"/>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3" name="Group 2">
              <a:extLst>
                <a:ext uri="{FF2B5EF4-FFF2-40B4-BE49-F238E27FC236}">
                  <a16:creationId xmlns:a16="http://schemas.microsoft.com/office/drawing/2014/main" id="{042AC3AA-FC5D-4C4E-8292-8F50C9A4D245}"/>
                </a:ext>
              </a:extLst>
            </p:cNvPr>
            <p:cNvGrpSpPr/>
            <p:nvPr/>
          </p:nvGrpSpPr>
          <p:grpSpPr>
            <a:xfrm>
              <a:off x="323066" y="2899164"/>
              <a:ext cx="1944676" cy="173421"/>
              <a:chOff x="323066" y="3015078"/>
              <a:chExt cx="1944676" cy="173421"/>
            </a:xfrm>
          </p:grpSpPr>
          <p:sp>
            <p:nvSpPr>
              <p:cNvPr id="23" name="TextBox 22"/>
              <p:cNvSpPr txBox="1"/>
              <p:nvPr/>
            </p:nvSpPr>
            <p:spPr>
              <a:xfrm>
                <a:off x="467544" y="3015078"/>
                <a:ext cx="1800198" cy="173421"/>
              </a:xfrm>
              <a:prstGeom prst="rect">
                <a:avLst/>
              </a:prstGeom>
              <a:noFill/>
            </p:spPr>
            <p:txBody>
              <a:bodyPr wrap="none" lIns="0" tIns="0" rIns="0" bIns="0" rtlCol="0" anchor="ctr">
                <a:noAutofit/>
              </a:bodyPr>
              <a:lstStyle/>
              <a:p>
                <a:r>
                  <a:rPr lang="is-IS" sz="850" b="1" dirty="0">
                    <a:latin typeface="Helvetica Neue"/>
                  </a:rPr>
                  <a:t>Meta öndunarveg</a:t>
                </a:r>
              </a:p>
            </p:txBody>
          </p:sp>
          <p:sp>
            <p:nvSpPr>
              <p:cNvPr id="68" name="Rectangle 67">
                <a:extLst>
                  <a:ext uri="{FF2B5EF4-FFF2-40B4-BE49-F238E27FC236}">
                    <a16:creationId xmlns:a16="http://schemas.microsoft.com/office/drawing/2014/main" id="{9B3FA3F1-5ACE-4F05-B679-445F2FA42138}"/>
                  </a:ext>
                </a:extLst>
              </p:cNvPr>
              <p:cNvSpPr>
                <a:spLocks noChangeAspect="1"/>
              </p:cNvSpPr>
              <p:nvPr/>
            </p:nvSpPr>
            <p:spPr>
              <a:xfrm>
                <a:off x="323066" y="3061789"/>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grpSp>
        <p:nvGrpSpPr>
          <p:cNvPr id="166" name="Group 165">
            <a:extLst>
              <a:ext uri="{FF2B5EF4-FFF2-40B4-BE49-F238E27FC236}">
                <a16:creationId xmlns:a16="http://schemas.microsoft.com/office/drawing/2014/main" id="{5980A9D7-8DED-4AA3-A643-3A46CEC209F2}"/>
              </a:ext>
            </a:extLst>
          </p:cNvPr>
          <p:cNvGrpSpPr/>
          <p:nvPr/>
        </p:nvGrpSpPr>
        <p:grpSpPr>
          <a:xfrm>
            <a:off x="179512" y="3861048"/>
            <a:ext cx="2232248" cy="2736304"/>
            <a:chOff x="179512" y="3861048"/>
            <a:chExt cx="2232248" cy="2736304"/>
          </a:xfrm>
        </p:grpSpPr>
        <p:sp>
          <p:nvSpPr>
            <p:cNvPr id="32" name="Rectangle aux angles arrondis">
              <a:extLst>
                <a:ext uri="{FF2B5EF4-FFF2-40B4-BE49-F238E27FC236}">
                  <a16:creationId xmlns:a16="http://schemas.microsoft.com/office/drawing/2014/main" id="{168AC98D-26A7-4DB5-B6EA-0D4E60CC1DA6}"/>
                </a:ext>
              </a:extLst>
            </p:cNvPr>
            <p:cNvSpPr/>
            <p:nvPr/>
          </p:nvSpPr>
          <p:spPr>
            <a:xfrm>
              <a:off x="211039" y="3861048"/>
              <a:ext cx="2200721" cy="2736304"/>
            </a:xfrm>
            <a:prstGeom prst="roundRect">
              <a:avLst>
                <a:gd name="adj" fmla="val 9755"/>
              </a:avLst>
            </a:prstGeom>
            <a:solidFill>
              <a:srgbClr val="D6D5D5"/>
            </a:solidFill>
            <a:ln w="12700">
              <a:solidFill>
                <a:srgbClr val="2C5790"/>
              </a:solidFill>
              <a:miter lim="400000"/>
            </a:ln>
            <a:extLst>
              <a:ext uri="{C572A759-6A51-4108-AA02-DFA0A04FC94B}">
                <ma14:wrappingTextBoxFlag xmlns:ma14="http://schemas.microsoft.com/office/mac/drawingml/2011/main" xmlns="" val="1"/>
              </a:ext>
            </a:extLst>
          </p:spPr>
          <p:txBody>
            <a:bodyPr lIns="35713" tIns="35713" rIns="35713" bIns="35713"/>
            <a:lstStyle/>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p:txBody>
        </p:sp>
        <p:sp>
          <p:nvSpPr>
            <p:cNvPr id="34" name="TextBox 33">
              <a:extLst>
                <a:ext uri="{FF2B5EF4-FFF2-40B4-BE49-F238E27FC236}">
                  <a16:creationId xmlns:a16="http://schemas.microsoft.com/office/drawing/2014/main" id="{DDDACF47-B7F4-4A1C-B382-21622F758324}"/>
                </a:ext>
              </a:extLst>
            </p:cNvPr>
            <p:cNvSpPr txBox="1"/>
            <p:nvPr/>
          </p:nvSpPr>
          <p:spPr>
            <a:xfrm>
              <a:off x="467544" y="4228768"/>
              <a:ext cx="1800198" cy="173421"/>
            </a:xfrm>
            <a:prstGeom prst="rect">
              <a:avLst/>
            </a:prstGeom>
            <a:noFill/>
          </p:spPr>
          <p:txBody>
            <a:bodyPr wrap="none" lIns="0" tIns="0" rIns="0" bIns="0" rtlCol="0" anchor="ctr">
              <a:noAutofit/>
            </a:bodyPr>
            <a:lstStyle/>
            <a:p>
              <a:r>
                <a:rPr lang="is-IS" sz="850" b="1" dirty="0">
                  <a:latin typeface="Helvetica Neue"/>
                </a:rPr>
                <a:t>Sog (tengt og virkar)</a:t>
              </a:r>
            </a:p>
          </p:txBody>
        </p:sp>
        <p:grpSp>
          <p:nvGrpSpPr>
            <p:cNvPr id="36" name="Group 35">
              <a:extLst>
                <a:ext uri="{FF2B5EF4-FFF2-40B4-BE49-F238E27FC236}">
                  <a16:creationId xmlns:a16="http://schemas.microsoft.com/office/drawing/2014/main" id="{6DB1893A-A170-4D99-85CD-1963792CDA4B}"/>
                </a:ext>
              </a:extLst>
            </p:cNvPr>
            <p:cNvGrpSpPr/>
            <p:nvPr/>
          </p:nvGrpSpPr>
          <p:grpSpPr>
            <a:xfrm>
              <a:off x="323527" y="4444792"/>
              <a:ext cx="1944215" cy="173421"/>
              <a:chOff x="6885759" y="2449876"/>
              <a:chExt cx="1868552" cy="127284"/>
            </a:xfrm>
          </p:grpSpPr>
          <p:sp>
            <p:nvSpPr>
              <p:cNvPr id="37" name="TextBox 36">
                <a:extLst>
                  <a:ext uri="{FF2B5EF4-FFF2-40B4-BE49-F238E27FC236}">
                    <a16:creationId xmlns:a16="http://schemas.microsoft.com/office/drawing/2014/main" id="{AB35FBE1-D9B8-4361-B37F-67CB42E858EB}"/>
                  </a:ext>
                </a:extLst>
              </p:cNvPr>
              <p:cNvSpPr txBox="1"/>
              <p:nvPr/>
            </p:nvSpPr>
            <p:spPr>
              <a:xfrm>
                <a:off x="7024171" y="2449876"/>
                <a:ext cx="1730140" cy="127284"/>
              </a:xfrm>
              <a:prstGeom prst="rect">
                <a:avLst/>
              </a:prstGeom>
              <a:noFill/>
            </p:spPr>
            <p:txBody>
              <a:bodyPr wrap="none" lIns="0" tIns="0" rIns="0" bIns="0" rtlCol="0" anchor="ctr">
                <a:noAutofit/>
              </a:bodyPr>
              <a:lstStyle/>
              <a:p>
                <a:r>
                  <a:rPr lang="is-IS" sz="850" b="1" dirty="0">
                    <a:latin typeface="Helvetica Neue"/>
                  </a:rPr>
                  <a:t>Belgur og </a:t>
                </a:r>
                <a:r>
                  <a:rPr lang="is-IS" sz="850" b="1" dirty="0" err="1">
                    <a:latin typeface="Helvetica Neue"/>
                  </a:rPr>
                  <a:t>maski</a:t>
                </a:r>
                <a:r>
                  <a:rPr lang="is-IS" sz="850" b="1" dirty="0">
                    <a:latin typeface="Helvetica Neue"/>
                  </a:rPr>
                  <a:t> með PEEP </a:t>
                </a:r>
                <a:r>
                  <a:rPr lang="is-IS" sz="850" b="1" dirty="0" err="1">
                    <a:latin typeface="Helvetica Neue"/>
                  </a:rPr>
                  <a:t>ventli</a:t>
                </a:r>
                <a:endParaRPr lang="is-IS" sz="850" b="1" dirty="0">
                  <a:latin typeface="Helvetica Neue"/>
                </a:endParaRPr>
              </a:p>
            </p:txBody>
          </p:sp>
          <p:sp>
            <p:nvSpPr>
              <p:cNvPr id="38" name="Rectangle 37">
                <a:extLst>
                  <a:ext uri="{FF2B5EF4-FFF2-40B4-BE49-F238E27FC236}">
                    <a16:creationId xmlns:a16="http://schemas.microsoft.com/office/drawing/2014/main" id="{7E2390F5-B9F0-4EFD-A053-E37D16976481}"/>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dirty="0"/>
              </a:p>
            </p:txBody>
          </p:sp>
        </p:grpSp>
        <p:sp>
          <p:nvSpPr>
            <p:cNvPr id="43" name="TextBox 42">
              <a:extLst>
                <a:ext uri="{FF2B5EF4-FFF2-40B4-BE49-F238E27FC236}">
                  <a16:creationId xmlns:a16="http://schemas.microsoft.com/office/drawing/2014/main" id="{8EAFAB5F-15D5-47F2-8E41-0B39DA2DB713}"/>
                </a:ext>
              </a:extLst>
            </p:cNvPr>
            <p:cNvSpPr txBox="1"/>
            <p:nvPr/>
          </p:nvSpPr>
          <p:spPr>
            <a:xfrm>
              <a:off x="467545" y="4921534"/>
              <a:ext cx="1800198" cy="173421"/>
            </a:xfrm>
            <a:prstGeom prst="rect">
              <a:avLst/>
            </a:prstGeom>
            <a:noFill/>
          </p:spPr>
          <p:txBody>
            <a:bodyPr wrap="none" lIns="0" tIns="0" rIns="0" bIns="0" rtlCol="0" anchor="ctr">
              <a:noAutofit/>
            </a:bodyPr>
            <a:lstStyle/>
            <a:p>
              <a:r>
                <a:rPr lang="is-IS" sz="850" b="1" dirty="0">
                  <a:latin typeface="Helvetica Neue"/>
                </a:rPr>
                <a:t>Athuga </a:t>
              </a:r>
              <a:r>
                <a:rPr lang="is-IS" sz="850" b="1" dirty="0" err="1">
                  <a:latin typeface="Helvetica Neue"/>
                </a:rPr>
                <a:t>cuff</a:t>
              </a:r>
              <a:endParaRPr lang="is-IS" sz="850" b="1" dirty="0">
                <a:latin typeface="Helvetica Neue"/>
              </a:endParaRPr>
            </a:p>
          </p:txBody>
        </p:sp>
        <p:grpSp>
          <p:nvGrpSpPr>
            <p:cNvPr id="45" name="Group 44">
              <a:extLst>
                <a:ext uri="{FF2B5EF4-FFF2-40B4-BE49-F238E27FC236}">
                  <a16:creationId xmlns:a16="http://schemas.microsoft.com/office/drawing/2014/main" id="{EE2C8A14-87BE-4AA3-9BBE-173E262816F1}"/>
                </a:ext>
              </a:extLst>
            </p:cNvPr>
            <p:cNvGrpSpPr/>
            <p:nvPr/>
          </p:nvGrpSpPr>
          <p:grpSpPr>
            <a:xfrm>
              <a:off x="323528" y="6004331"/>
              <a:ext cx="1944215" cy="173421"/>
              <a:chOff x="6885759" y="2443193"/>
              <a:chExt cx="1868552" cy="127284"/>
            </a:xfrm>
          </p:grpSpPr>
          <p:sp>
            <p:nvSpPr>
              <p:cNvPr id="46" name="TextBox 45">
                <a:extLst>
                  <a:ext uri="{FF2B5EF4-FFF2-40B4-BE49-F238E27FC236}">
                    <a16:creationId xmlns:a16="http://schemas.microsoft.com/office/drawing/2014/main" id="{48F04C41-1E51-49F7-B4D1-5E6DCA88449C}"/>
                  </a:ext>
                </a:extLst>
              </p:cNvPr>
              <p:cNvSpPr txBox="1"/>
              <p:nvPr/>
            </p:nvSpPr>
            <p:spPr>
              <a:xfrm>
                <a:off x="7024171" y="2443193"/>
                <a:ext cx="1730140" cy="127284"/>
              </a:xfrm>
              <a:prstGeom prst="rect">
                <a:avLst/>
              </a:prstGeom>
              <a:noFill/>
            </p:spPr>
            <p:txBody>
              <a:bodyPr wrap="none" lIns="0" tIns="0" rIns="0" bIns="0" rtlCol="0" anchor="ctr">
                <a:noAutofit/>
              </a:bodyPr>
              <a:lstStyle/>
              <a:p>
                <a:r>
                  <a:rPr lang="is-IS" sz="850" b="1" dirty="0" err="1">
                    <a:latin typeface="Helvetica Neue"/>
                  </a:rPr>
                  <a:t>Videolaryngoscope</a:t>
                </a:r>
                <a:endParaRPr lang="is-IS" sz="850" b="1" dirty="0">
                  <a:latin typeface="Helvetica Neue"/>
                </a:endParaRPr>
              </a:p>
            </p:txBody>
          </p:sp>
          <p:sp>
            <p:nvSpPr>
              <p:cNvPr id="47" name="Rectangle 46">
                <a:extLst>
                  <a:ext uri="{FF2B5EF4-FFF2-40B4-BE49-F238E27FC236}">
                    <a16:creationId xmlns:a16="http://schemas.microsoft.com/office/drawing/2014/main" id="{2AD2161B-5439-4FB2-8F2B-E2FA5E64F9CA}"/>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51" name="Group 50">
              <a:extLst>
                <a:ext uri="{FF2B5EF4-FFF2-40B4-BE49-F238E27FC236}">
                  <a16:creationId xmlns:a16="http://schemas.microsoft.com/office/drawing/2014/main" id="{4EBFF21B-B622-4A80-9D30-BDCAF9D6278C}"/>
                </a:ext>
              </a:extLst>
            </p:cNvPr>
            <p:cNvGrpSpPr/>
            <p:nvPr/>
          </p:nvGrpSpPr>
          <p:grpSpPr>
            <a:xfrm>
              <a:off x="323527" y="5772216"/>
              <a:ext cx="1944215" cy="173421"/>
              <a:chOff x="6885759" y="2443193"/>
              <a:chExt cx="1868552" cy="127284"/>
            </a:xfrm>
          </p:grpSpPr>
          <p:sp>
            <p:nvSpPr>
              <p:cNvPr id="52" name="TextBox 51">
                <a:extLst>
                  <a:ext uri="{FF2B5EF4-FFF2-40B4-BE49-F238E27FC236}">
                    <a16:creationId xmlns:a16="http://schemas.microsoft.com/office/drawing/2014/main" id="{A65ED7FD-1FAD-4EAB-AC41-F6586BA23A61}"/>
                  </a:ext>
                </a:extLst>
              </p:cNvPr>
              <p:cNvSpPr txBox="1"/>
              <p:nvPr/>
            </p:nvSpPr>
            <p:spPr>
              <a:xfrm>
                <a:off x="7024171" y="2443193"/>
                <a:ext cx="1730140" cy="127284"/>
              </a:xfrm>
              <a:prstGeom prst="rect">
                <a:avLst/>
              </a:prstGeom>
              <a:noFill/>
            </p:spPr>
            <p:txBody>
              <a:bodyPr wrap="none" lIns="0" tIns="0" rIns="0" bIns="0" rtlCol="0" anchor="ctr">
                <a:noAutofit/>
              </a:bodyPr>
              <a:lstStyle/>
              <a:p>
                <a:r>
                  <a:rPr lang="is-IS" sz="850" b="1" dirty="0" err="1">
                    <a:latin typeface="Helvetica Neue"/>
                  </a:rPr>
                  <a:t>Laryngoscope</a:t>
                </a:r>
                <a:r>
                  <a:rPr lang="is-IS" sz="850" b="1" dirty="0">
                    <a:latin typeface="Helvetica Neue"/>
                  </a:rPr>
                  <a:t>, blöð x2, </a:t>
                </a:r>
                <a:r>
                  <a:rPr lang="is-IS" sz="850" b="1" dirty="0" err="1">
                    <a:latin typeface="Helvetica Neue"/>
                  </a:rPr>
                  <a:t>ath</a:t>
                </a:r>
                <a:r>
                  <a:rPr lang="is-IS" sz="850" b="1" dirty="0">
                    <a:latin typeface="Helvetica Neue"/>
                  </a:rPr>
                  <a:t> ljós</a:t>
                </a:r>
              </a:p>
            </p:txBody>
          </p:sp>
          <p:sp>
            <p:nvSpPr>
              <p:cNvPr id="53" name="Rectangle 52">
                <a:extLst>
                  <a:ext uri="{FF2B5EF4-FFF2-40B4-BE49-F238E27FC236}">
                    <a16:creationId xmlns:a16="http://schemas.microsoft.com/office/drawing/2014/main" id="{5E66A04F-FEED-4DB8-A94D-E990A7A79061}"/>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sp>
          <p:nvSpPr>
            <p:cNvPr id="55" name="Rectangle aux angles arrondis">
              <a:extLst>
                <a:ext uri="{FF2B5EF4-FFF2-40B4-BE49-F238E27FC236}">
                  <a16:creationId xmlns:a16="http://schemas.microsoft.com/office/drawing/2014/main" id="{939C85C6-B3B4-4694-AC86-FF4E435CAA76}"/>
                </a:ext>
              </a:extLst>
            </p:cNvPr>
            <p:cNvSpPr/>
            <p:nvPr/>
          </p:nvSpPr>
          <p:spPr>
            <a:xfrm>
              <a:off x="211039" y="3864378"/>
              <a:ext cx="2200721" cy="339220"/>
            </a:xfrm>
            <a:prstGeom prst="roundRect">
              <a:avLst>
                <a:gd name="adj" fmla="val 25620"/>
              </a:avLst>
            </a:prstGeom>
            <a:solidFill>
              <a:srgbClr val="2E5793"/>
            </a:solidFill>
            <a:ln w="12700">
              <a:solidFill>
                <a:srgbClr val="2C5790"/>
              </a:solidFill>
              <a:miter lim="400000"/>
            </a:ln>
          </p:spPr>
          <p:txBody>
            <a:bodyPr lIns="35713" tIns="35713" rIns="35713" bIns="35713" anchor="ctr"/>
            <a:lstStyle/>
            <a:p>
              <a:pPr algn="ctr" defTabSz="410703" hangingPunct="0">
                <a:defRPr sz="2200" b="0">
                  <a:solidFill>
                    <a:srgbClr val="FFFFFF"/>
                  </a:solidFill>
                  <a:latin typeface="+mn-lt"/>
                  <a:ea typeface="+mn-ea"/>
                  <a:cs typeface="+mn-cs"/>
                  <a:sym typeface="Helvetica Neue Medium"/>
                </a:defRPr>
              </a:pPr>
              <a:endParaRPr sz="1500" kern="0" dirty="0">
                <a:solidFill>
                  <a:srgbClr val="FFFFFF"/>
                </a:solidFill>
                <a:latin typeface="Helvetica Neue Medium"/>
                <a:ea typeface="Helvetica Neue Medium"/>
                <a:cs typeface="Helvetica Neue Medium"/>
                <a:sym typeface="Helvetica Neue Medium"/>
              </a:endParaRPr>
            </a:p>
          </p:txBody>
        </p:sp>
        <p:sp>
          <p:nvSpPr>
            <p:cNvPr id="54" name="Undirbúningur tækja">
              <a:extLst>
                <a:ext uri="{FF2B5EF4-FFF2-40B4-BE49-F238E27FC236}">
                  <a16:creationId xmlns:a16="http://schemas.microsoft.com/office/drawing/2014/main" id="{88EBE33C-7C81-4C33-8484-D34794B6BD22}"/>
                </a:ext>
              </a:extLst>
            </p:cNvPr>
            <p:cNvSpPr txBox="1"/>
            <p:nvPr/>
          </p:nvSpPr>
          <p:spPr>
            <a:xfrm>
              <a:off x="179512" y="3896497"/>
              <a:ext cx="2232248" cy="272178"/>
            </a:xfrm>
            <a:prstGeom prst="rect">
              <a:avLst/>
            </a:prstGeom>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lvl1pPr>
                <a:defRPr sz="1800">
                  <a:solidFill>
                    <a:srgbClr val="FFFFFF"/>
                  </a:solidFill>
                </a:defRPr>
              </a:lvl1pPr>
            </a:lstStyle>
            <a:p>
              <a:pPr algn="ctr" defTabSz="410703" hangingPunct="0"/>
              <a:r>
                <a:rPr lang="is-IS" sz="1300" b="1" kern="0" dirty="0">
                  <a:latin typeface="Helvetica Neue"/>
                  <a:ea typeface="Helvetica Neue"/>
                  <a:cs typeface="Helvetica Neue"/>
                  <a:sym typeface="Helvetica Neue"/>
                </a:rPr>
                <a:t>Áhöld til staðar</a:t>
              </a:r>
            </a:p>
          </p:txBody>
        </p:sp>
        <p:grpSp>
          <p:nvGrpSpPr>
            <p:cNvPr id="57" name="Group 56">
              <a:extLst>
                <a:ext uri="{FF2B5EF4-FFF2-40B4-BE49-F238E27FC236}">
                  <a16:creationId xmlns:a16="http://schemas.microsoft.com/office/drawing/2014/main" id="{96680D71-12B7-4007-B234-E852CCAA78D4}"/>
                </a:ext>
              </a:extLst>
            </p:cNvPr>
            <p:cNvGrpSpPr/>
            <p:nvPr/>
          </p:nvGrpSpPr>
          <p:grpSpPr>
            <a:xfrm>
              <a:off x="323527" y="4674446"/>
              <a:ext cx="1944215" cy="173421"/>
              <a:chOff x="6885759" y="2443193"/>
              <a:chExt cx="1868552" cy="127284"/>
            </a:xfrm>
          </p:grpSpPr>
          <p:sp>
            <p:nvSpPr>
              <p:cNvPr id="58" name="TextBox 57">
                <a:extLst>
                  <a:ext uri="{FF2B5EF4-FFF2-40B4-BE49-F238E27FC236}">
                    <a16:creationId xmlns:a16="http://schemas.microsoft.com/office/drawing/2014/main" id="{45D6C67F-5E43-47E1-A3CE-43BB000BA4EA}"/>
                  </a:ext>
                </a:extLst>
              </p:cNvPr>
              <p:cNvSpPr txBox="1"/>
              <p:nvPr/>
            </p:nvSpPr>
            <p:spPr>
              <a:xfrm>
                <a:off x="7024171" y="2443193"/>
                <a:ext cx="1730140" cy="127284"/>
              </a:xfrm>
              <a:prstGeom prst="rect">
                <a:avLst/>
              </a:prstGeom>
              <a:noFill/>
            </p:spPr>
            <p:txBody>
              <a:bodyPr wrap="none" lIns="0" tIns="0" rIns="0" bIns="0" rtlCol="0" anchor="ctr">
                <a:noAutofit/>
              </a:bodyPr>
              <a:lstStyle/>
              <a:p>
                <a:r>
                  <a:rPr lang="is-IS" sz="850" b="1" dirty="0">
                    <a:latin typeface="Helvetica Neue"/>
                  </a:rPr>
                  <a:t>Barkarenna og önnur smærri</a:t>
                </a:r>
              </a:p>
            </p:txBody>
          </p:sp>
          <p:sp>
            <p:nvSpPr>
              <p:cNvPr id="59" name="Rectangle 58">
                <a:extLst>
                  <a:ext uri="{FF2B5EF4-FFF2-40B4-BE49-F238E27FC236}">
                    <a16:creationId xmlns:a16="http://schemas.microsoft.com/office/drawing/2014/main" id="{8A4879E8-FBE5-450B-BBE5-462DD39250C2}"/>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63" name="Group 62">
              <a:extLst>
                <a:ext uri="{FF2B5EF4-FFF2-40B4-BE49-F238E27FC236}">
                  <a16:creationId xmlns:a16="http://schemas.microsoft.com/office/drawing/2014/main" id="{32F64D58-6676-4896-AE02-A5306C92743F}"/>
                </a:ext>
              </a:extLst>
            </p:cNvPr>
            <p:cNvGrpSpPr/>
            <p:nvPr/>
          </p:nvGrpSpPr>
          <p:grpSpPr>
            <a:xfrm>
              <a:off x="323525" y="6246162"/>
              <a:ext cx="1944217" cy="288032"/>
              <a:chOff x="6885759" y="2443193"/>
              <a:chExt cx="1868554" cy="211404"/>
            </a:xfrm>
          </p:grpSpPr>
          <p:sp>
            <p:nvSpPr>
              <p:cNvPr id="64" name="TextBox 63">
                <a:extLst>
                  <a:ext uri="{FF2B5EF4-FFF2-40B4-BE49-F238E27FC236}">
                    <a16:creationId xmlns:a16="http://schemas.microsoft.com/office/drawing/2014/main" id="{FCB73BD8-3196-4BB1-A021-F8276F8086E6}"/>
                  </a:ext>
                </a:extLst>
              </p:cNvPr>
              <p:cNvSpPr txBox="1"/>
              <p:nvPr/>
            </p:nvSpPr>
            <p:spPr>
              <a:xfrm>
                <a:off x="7024172" y="2443193"/>
                <a:ext cx="1730141" cy="211404"/>
              </a:xfrm>
              <a:prstGeom prst="rect">
                <a:avLst/>
              </a:prstGeom>
              <a:noFill/>
            </p:spPr>
            <p:txBody>
              <a:bodyPr wrap="none" lIns="0" tIns="0" rIns="0" bIns="0" rtlCol="0" anchor="ctr">
                <a:noAutofit/>
              </a:bodyPr>
              <a:lstStyle/>
              <a:p>
                <a:r>
                  <a:rPr lang="is-IS" sz="850" b="1" dirty="0">
                    <a:latin typeface="Helvetica Neue"/>
                  </a:rPr>
                  <a:t>Rétt lyf </a:t>
                </a:r>
                <a:r>
                  <a:rPr lang="is-IS" sz="850" b="1" dirty="0" err="1">
                    <a:latin typeface="Helvetica Neue"/>
                  </a:rPr>
                  <a:t>uppdregin</a:t>
                </a:r>
                <a:r>
                  <a:rPr lang="is-IS" sz="850" b="1" dirty="0">
                    <a:latin typeface="Helvetica Neue"/>
                  </a:rPr>
                  <a:t>, skammtar </a:t>
                </a:r>
              </a:p>
              <a:p>
                <a:pPr>
                  <a:tabLst>
                    <a:tab pos="176213" algn="l"/>
                  </a:tabLst>
                </a:pPr>
                <a:r>
                  <a:rPr lang="is-IS" sz="850" b="1" dirty="0" err="1">
                    <a:latin typeface="Helvetica Neue"/>
                  </a:rPr>
                  <a:t>yfirfarnir</a:t>
                </a:r>
                <a:endParaRPr lang="is-IS" sz="850" b="1" dirty="0">
                  <a:latin typeface="Helvetica Neue"/>
                </a:endParaRPr>
              </a:p>
            </p:txBody>
          </p:sp>
          <p:sp>
            <p:nvSpPr>
              <p:cNvPr id="65" name="Rectangle 64">
                <a:extLst>
                  <a:ext uri="{FF2B5EF4-FFF2-40B4-BE49-F238E27FC236}">
                    <a16:creationId xmlns:a16="http://schemas.microsoft.com/office/drawing/2014/main" id="{B8B9CE57-5CDF-4F44-A9B2-A662F92D1FBD}"/>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10" name="Group 9">
              <a:extLst>
                <a:ext uri="{FF2B5EF4-FFF2-40B4-BE49-F238E27FC236}">
                  <a16:creationId xmlns:a16="http://schemas.microsoft.com/office/drawing/2014/main" id="{D91505C8-AB15-4254-8EFE-0911566817C0}"/>
                </a:ext>
              </a:extLst>
            </p:cNvPr>
            <p:cNvGrpSpPr/>
            <p:nvPr/>
          </p:nvGrpSpPr>
          <p:grpSpPr>
            <a:xfrm>
              <a:off x="323066" y="5171147"/>
              <a:ext cx="1944676" cy="288032"/>
              <a:chOff x="323066" y="5316587"/>
              <a:chExt cx="1944676" cy="288032"/>
            </a:xfrm>
          </p:grpSpPr>
          <p:sp>
            <p:nvSpPr>
              <p:cNvPr id="61" name="TextBox 60">
                <a:extLst>
                  <a:ext uri="{FF2B5EF4-FFF2-40B4-BE49-F238E27FC236}">
                    <a16:creationId xmlns:a16="http://schemas.microsoft.com/office/drawing/2014/main" id="{AF016207-9FE8-422A-BBAF-467BB43F461F}"/>
                  </a:ext>
                </a:extLst>
              </p:cNvPr>
              <p:cNvSpPr txBox="1"/>
              <p:nvPr/>
            </p:nvSpPr>
            <p:spPr>
              <a:xfrm>
                <a:off x="467543" y="5316587"/>
                <a:ext cx="1800199" cy="288032"/>
              </a:xfrm>
              <a:prstGeom prst="rect">
                <a:avLst/>
              </a:prstGeom>
              <a:noFill/>
            </p:spPr>
            <p:txBody>
              <a:bodyPr wrap="none" lIns="0" tIns="0" rIns="0" bIns="0" rtlCol="0" anchor="ctr">
                <a:noAutofit/>
              </a:bodyPr>
              <a:lstStyle/>
              <a:p>
                <a:r>
                  <a:rPr lang="is-IS" sz="850" b="1" dirty="0">
                    <a:latin typeface="Helvetica Neue"/>
                  </a:rPr>
                  <a:t>Leiðari fyrir barkarennu:</a:t>
                </a:r>
              </a:p>
              <a:p>
                <a:pPr>
                  <a:tabLst>
                    <a:tab pos="176213" algn="l"/>
                  </a:tabLst>
                </a:pPr>
                <a:r>
                  <a:rPr lang="is-IS" sz="850" b="1" dirty="0">
                    <a:latin typeface="Helvetica Neue"/>
                  </a:rPr>
                  <a:t>	stíll eða </a:t>
                </a:r>
                <a:r>
                  <a:rPr lang="is-IS" sz="850" b="1" dirty="0" err="1">
                    <a:latin typeface="Helvetica Neue"/>
                  </a:rPr>
                  <a:t>bougie</a:t>
                </a:r>
                <a:endParaRPr lang="is-IS" sz="850" b="1" dirty="0">
                  <a:latin typeface="Helvetica Neue"/>
                </a:endParaRPr>
              </a:p>
            </p:txBody>
          </p:sp>
          <p:sp>
            <p:nvSpPr>
              <p:cNvPr id="69" name="Rectangle 68">
                <a:extLst>
                  <a:ext uri="{FF2B5EF4-FFF2-40B4-BE49-F238E27FC236}">
                    <a16:creationId xmlns:a16="http://schemas.microsoft.com/office/drawing/2014/main" id="{A4F04E5E-ACFC-4E45-B4AD-79F0D4B705A4}"/>
                  </a:ext>
                </a:extLst>
              </p:cNvPr>
              <p:cNvSpPr>
                <a:spLocks noChangeAspect="1"/>
              </p:cNvSpPr>
              <p:nvPr/>
            </p:nvSpPr>
            <p:spPr>
              <a:xfrm>
                <a:off x="323066" y="5361684"/>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sp>
          <p:nvSpPr>
            <p:cNvPr id="70" name="Rectangle 69">
              <a:extLst>
                <a:ext uri="{FF2B5EF4-FFF2-40B4-BE49-F238E27FC236}">
                  <a16:creationId xmlns:a16="http://schemas.microsoft.com/office/drawing/2014/main" id="{82DC4EB6-D39A-45B2-8EA4-7B1EBE3D438E}"/>
                </a:ext>
              </a:extLst>
            </p:cNvPr>
            <p:cNvSpPr>
              <a:spLocks noChangeAspect="1"/>
            </p:cNvSpPr>
            <p:nvPr/>
          </p:nvSpPr>
          <p:spPr>
            <a:xfrm>
              <a:off x="323066" y="4274478"/>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sp>
          <p:nvSpPr>
            <p:cNvPr id="71" name="Rectangle 70">
              <a:extLst>
                <a:ext uri="{FF2B5EF4-FFF2-40B4-BE49-F238E27FC236}">
                  <a16:creationId xmlns:a16="http://schemas.microsoft.com/office/drawing/2014/main" id="{12EF5440-5D0E-4EAD-A747-0410B19CA2CE}"/>
                </a:ext>
              </a:extLst>
            </p:cNvPr>
            <p:cNvSpPr>
              <a:spLocks noChangeAspect="1"/>
            </p:cNvSpPr>
            <p:nvPr/>
          </p:nvSpPr>
          <p:spPr>
            <a:xfrm>
              <a:off x="323066" y="4957021"/>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nvGrpSpPr>
            <p:cNvPr id="72" name="Group 71">
              <a:extLst>
                <a:ext uri="{FF2B5EF4-FFF2-40B4-BE49-F238E27FC236}">
                  <a16:creationId xmlns:a16="http://schemas.microsoft.com/office/drawing/2014/main" id="{875E18DE-6BE3-4D71-9AD0-D00680049428}"/>
                </a:ext>
              </a:extLst>
            </p:cNvPr>
            <p:cNvGrpSpPr/>
            <p:nvPr/>
          </p:nvGrpSpPr>
          <p:grpSpPr>
            <a:xfrm>
              <a:off x="323066" y="5526821"/>
              <a:ext cx="1944215" cy="173421"/>
              <a:chOff x="6885759" y="2443193"/>
              <a:chExt cx="1868552" cy="127284"/>
            </a:xfrm>
          </p:grpSpPr>
          <p:sp>
            <p:nvSpPr>
              <p:cNvPr id="73" name="TextBox 72">
                <a:extLst>
                  <a:ext uri="{FF2B5EF4-FFF2-40B4-BE49-F238E27FC236}">
                    <a16:creationId xmlns:a16="http://schemas.microsoft.com/office/drawing/2014/main" id="{9DEB9D50-9874-4AB5-AE06-61F542D08F13}"/>
                  </a:ext>
                </a:extLst>
              </p:cNvPr>
              <p:cNvSpPr txBox="1"/>
              <p:nvPr/>
            </p:nvSpPr>
            <p:spPr>
              <a:xfrm>
                <a:off x="7024171" y="2443193"/>
                <a:ext cx="1730140" cy="127284"/>
              </a:xfrm>
              <a:prstGeom prst="rect">
                <a:avLst/>
              </a:prstGeom>
              <a:noFill/>
            </p:spPr>
            <p:txBody>
              <a:bodyPr wrap="none" lIns="0" tIns="0" rIns="0" bIns="0" rtlCol="0" anchor="ctr">
                <a:noAutofit/>
              </a:bodyPr>
              <a:lstStyle/>
              <a:p>
                <a:r>
                  <a:rPr lang="is-IS" sz="850" b="1" dirty="0">
                    <a:latin typeface="Helvetica Neue"/>
                  </a:rPr>
                  <a:t>Nefrennur og kokrennur</a:t>
                </a:r>
              </a:p>
            </p:txBody>
          </p:sp>
          <p:sp>
            <p:nvSpPr>
              <p:cNvPr id="74" name="Rectangle 73">
                <a:extLst>
                  <a:ext uri="{FF2B5EF4-FFF2-40B4-BE49-F238E27FC236}">
                    <a16:creationId xmlns:a16="http://schemas.microsoft.com/office/drawing/2014/main" id="{B33A5B9F-072E-43B8-B425-27C90E722DDA}"/>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grpSp>
        <p:nvGrpSpPr>
          <p:cNvPr id="170" name="Group 169">
            <a:extLst>
              <a:ext uri="{FF2B5EF4-FFF2-40B4-BE49-F238E27FC236}">
                <a16:creationId xmlns:a16="http://schemas.microsoft.com/office/drawing/2014/main" id="{D5C84C95-6339-484C-9DE0-8754F5144659}"/>
              </a:ext>
            </a:extLst>
          </p:cNvPr>
          <p:cNvGrpSpPr/>
          <p:nvPr/>
        </p:nvGrpSpPr>
        <p:grpSpPr>
          <a:xfrm>
            <a:off x="2682456" y="455371"/>
            <a:ext cx="2331353" cy="1633580"/>
            <a:chOff x="2682456" y="455371"/>
            <a:chExt cx="2331353" cy="1633580"/>
          </a:xfrm>
        </p:grpSpPr>
        <p:sp>
          <p:nvSpPr>
            <p:cNvPr id="75" name="Rectangle aux angles arrondis">
              <a:extLst>
                <a:ext uri="{FF2B5EF4-FFF2-40B4-BE49-F238E27FC236}">
                  <a16:creationId xmlns:a16="http://schemas.microsoft.com/office/drawing/2014/main" id="{20D67C65-A2A8-40B1-9C6A-3A02BB9094A6}"/>
                </a:ext>
              </a:extLst>
            </p:cNvPr>
            <p:cNvSpPr/>
            <p:nvPr/>
          </p:nvSpPr>
          <p:spPr>
            <a:xfrm>
              <a:off x="2682457" y="507985"/>
              <a:ext cx="2331352" cy="1580966"/>
            </a:xfrm>
            <a:prstGeom prst="roundRect">
              <a:avLst>
                <a:gd name="adj" fmla="val 9755"/>
              </a:avLst>
            </a:prstGeom>
            <a:solidFill>
              <a:srgbClr val="D6D5D5"/>
            </a:solidFill>
            <a:ln w="12700">
              <a:solidFill>
                <a:srgbClr val="2C5790"/>
              </a:solidFill>
              <a:miter lim="400000"/>
            </a:ln>
            <a:extLst>
              <a:ext uri="{C572A759-6A51-4108-AA02-DFA0A04FC94B}">
                <ma14:wrappingTextBoxFlag xmlns:ma14="http://schemas.microsoft.com/office/mac/drawingml/2011/main" xmlns="" val="1"/>
              </a:ext>
            </a:extLst>
          </p:spPr>
          <p:txBody>
            <a:bodyPr lIns="35713" tIns="35713" rIns="35713" bIns="35713"/>
            <a:lstStyle/>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p:txBody>
        </p:sp>
        <p:sp>
          <p:nvSpPr>
            <p:cNvPr id="76" name="Rectangle aux angles arrondis">
              <a:extLst>
                <a:ext uri="{FF2B5EF4-FFF2-40B4-BE49-F238E27FC236}">
                  <a16:creationId xmlns:a16="http://schemas.microsoft.com/office/drawing/2014/main" id="{042718F4-47AD-471E-8910-2D47833DF30E}"/>
                </a:ext>
              </a:extLst>
            </p:cNvPr>
            <p:cNvSpPr/>
            <p:nvPr/>
          </p:nvSpPr>
          <p:spPr>
            <a:xfrm>
              <a:off x="2682457" y="455371"/>
              <a:ext cx="2331352" cy="339220"/>
            </a:xfrm>
            <a:prstGeom prst="roundRect">
              <a:avLst>
                <a:gd name="adj" fmla="val 25620"/>
              </a:avLst>
            </a:prstGeom>
            <a:solidFill>
              <a:srgbClr val="2E5793"/>
            </a:solidFill>
            <a:ln w="12700">
              <a:solidFill>
                <a:srgbClr val="2C5790"/>
              </a:solidFill>
              <a:miter lim="400000"/>
            </a:ln>
          </p:spPr>
          <p:txBody>
            <a:bodyPr lIns="35713" tIns="35713" rIns="35713" bIns="35713" anchor="ctr"/>
            <a:lstStyle/>
            <a:p>
              <a:pPr algn="ctr" defTabSz="410703"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grpSp>
          <p:nvGrpSpPr>
            <p:cNvPr id="77" name="Group 76">
              <a:extLst>
                <a:ext uri="{FF2B5EF4-FFF2-40B4-BE49-F238E27FC236}">
                  <a16:creationId xmlns:a16="http://schemas.microsoft.com/office/drawing/2014/main" id="{F005D7E9-DEDE-40CD-8C77-961154860D74}"/>
                </a:ext>
              </a:extLst>
            </p:cNvPr>
            <p:cNvGrpSpPr/>
            <p:nvPr/>
          </p:nvGrpSpPr>
          <p:grpSpPr>
            <a:xfrm>
              <a:off x="2794946" y="895998"/>
              <a:ext cx="1944214" cy="173421"/>
              <a:chOff x="6885759" y="2464776"/>
              <a:chExt cx="1868551" cy="127284"/>
            </a:xfrm>
          </p:grpSpPr>
          <p:sp>
            <p:nvSpPr>
              <p:cNvPr id="78" name="TextBox 77">
                <a:extLst>
                  <a:ext uri="{FF2B5EF4-FFF2-40B4-BE49-F238E27FC236}">
                    <a16:creationId xmlns:a16="http://schemas.microsoft.com/office/drawing/2014/main" id="{E9E175AE-57B4-483E-9E04-F8F3D1E53905}"/>
                  </a:ext>
                </a:extLst>
              </p:cNvPr>
              <p:cNvSpPr txBox="1"/>
              <p:nvPr/>
            </p:nvSpPr>
            <p:spPr>
              <a:xfrm>
                <a:off x="7024170" y="2464776"/>
                <a:ext cx="1730140" cy="127284"/>
              </a:xfrm>
              <a:prstGeom prst="rect">
                <a:avLst/>
              </a:prstGeom>
              <a:noFill/>
            </p:spPr>
            <p:txBody>
              <a:bodyPr wrap="none" lIns="0" tIns="0" rIns="0" bIns="0" rtlCol="0" anchor="ctr">
                <a:noAutofit/>
              </a:bodyPr>
              <a:lstStyle/>
              <a:p>
                <a:r>
                  <a:rPr lang="is-IS" sz="850" b="1" dirty="0">
                    <a:latin typeface="Helvetica Neue"/>
                  </a:rPr>
                  <a:t>Barkaþræðing</a:t>
                </a:r>
              </a:p>
            </p:txBody>
          </p:sp>
          <p:sp>
            <p:nvSpPr>
              <p:cNvPr id="79" name="Rectangle 78">
                <a:extLst>
                  <a:ext uri="{FF2B5EF4-FFF2-40B4-BE49-F238E27FC236}">
                    <a16:creationId xmlns:a16="http://schemas.microsoft.com/office/drawing/2014/main" id="{1ECA3D55-A9CE-4DB2-82BF-5BE7453AEBDA}"/>
                  </a:ext>
                </a:extLst>
              </p:cNvPr>
              <p:cNvSpPr>
                <a:spLocks noChangeAspect="1"/>
              </p:cNvSpPr>
              <p:nvPr/>
            </p:nvSpPr>
            <p:spPr>
              <a:xfrm>
                <a:off x="6885759" y="2496055"/>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dirty="0"/>
              </a:p>
            </p:txBody>
          </p:sp>
        </p:grpSp>
        <p:grpSp>
          <p:nvGrpSpPr>
            <p:cNvPr id="83" name="Group 82">
              <a:extLst>
                <a:ext uri="{FF2B5EF4-FFF2-40B4-BE49-F238E27FC236}">
                  <a16:creationId xmlns:a16="http://schemas.microsoft.com/office/drawing/2014/main" id="{0A20611C-326B-4A67-B640-A100E4045E5A}"/>
                </a:ext>
              </a:extLst>
            </p:cNvPr>
            <p:cNvGrpSpPr/>
            <p:nvPr/>
          </p:nvGrpSpPr>
          <p:grpSpPr>
            <a:xfrm>
              <a:off x="2794484" y="1288412"/>
              <a:ext cx="1951466" cy="173421"/>
              <a:chOff x="6885759" y="2454977"/>
              <a:chExt cx="1875521" cy="127284"/>
            </a:xfrm>
          </p:grpSpPr>
          <p:sp>
            <p:nvSpPr>
              <p:cNvPr id="84" name="TextBox 83">
                <a:extLst>
                  <a:ext uri="{FF2B5EF4-FFF2-40B4-BE49-F238E27FC236}">
                    <a16:creationId xmlns:a16="http://schemas.microsoft.com/office/drawing/2014/main" id="{E3BCEC5D-FC50-4904-AFAF-310112AD933C}"/>
                  </a:ext>
                </a:extLst>
              </p:cNvPr>
              <p:cNvSpPr txBox="1"/>
              <p:nvPr/>
            </p:nvSpPr>
            <p:spPr>
              <a:xfrm>
                <a:off x="7031140" y="2454977"/>
                <a:ext cx="1730140" cy="127284"/>
              </a:xfrm>
              <a:prstGeom prst="rect">
                <a:avLst/>
              </a:prstGeom>
              <a:noFill/>
            </p:spPr>
            <p:txBody>
              <a:bodyPr wrap="none" lIns="0" tIns="0" rIns="0" bIns="0" rtlCol="0" anchor="ctr">
                <a:noAutofit/>
              </a:bodyPr>
              <a:lstStyle/>
              <a:p>
                <a:r>
                  <a:rPr lang="is-IS" sz="850" b="1" dirty="0">
                    <a:latin typeface="Helvetica Neue"/>
                  </a:rPr>
                  <a:t>Lyfjagjöf</a:t>
                </a:r>
              </a:p>
            </p:txBody>
          </p:sp>
          <p:sp>
            <p:nvSpPr>
              <p:cNvPr id="85" name="Rectangle 84">
                <a:extLst>
                  <a:ext uri="{FF2B5EF4-FFF2-40B4-BE49-F238E27FC236}">
                    <a16:creationId xmlns:a16="http://schemas.microsoft.com/office/drawing/2014/main" id="{9CCF1582-71EB-4452-8B1F-4C973428FBD9}"/>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86" name="Group 85">
              <a:extLst>
                <a:ext uri="{FF2B5EF4-FFF2-40B4-BE49-F238E27FC236}">
                  <a16:creationId xmlns:a16="http://schemas.microsoft.com/office/drawing/2014/main" id="{E72E5C55-60D6-4099-A98E-9EE4EE1FA163}"/>
                </a:ext>
              </a:extLst>
            </p:cNvPr>
            <p:cNvGrpSpPr/>
            <p:nvPr/>
          </p:nvGrpSpPr>
          <p:grpSpPr>
            <a:xfrm>
              <a:off x="2794484" y="1693565"/>
              <a:ext cx="1944214" cy="288032"/>
              <a:chOff x="6885759" y="2455531"/>
              <a:chExt cx="1868551" cy="211404"/>
            </a:xfrm>
          </p:grpSpPr>
          <p:sp>
            <p:nvSpPr>
              <p:cNvPr id="87" name="TextBox 86">
                <a:extLst>
                  <a:ext uri="{FF2B5EF4-FFF2-40B4-BE49-F238E27FC236}">
                    <a16:creationId xmlns:a16="http://schemas.microsoft.com/office/drawing/2014/main" id="{DBCA61BF-C2A8-41F0-AA94-2B55BAD01342}"/>
                  </a:ext>
                </a:extLst>
              </p:cNvPr>
              <p:cNvSpPr txBox="1"/>
              <p:nvPr/>
            </p:nvSpPr>
            <p:spPr>
              <a:xfrm>
                <a:off x="7024169" y="2455531"/>
                <a:ext cx="1730141" cy="211404"/>
              </a:xfrm>
              <a:prstGeom prst="rect">
                <a:avLst/>
              </a:prstGeom>
              <a:noFill/>
            </p:spPr>
            <p:txBody>
              <a:bodyPr wrap="none" lIns="0" tIns="0" rIns="0" bIns="0" rtlCol="0" anchor="ctr">
                <a:noAutofit/>
              </a:bodyPr>
              <a:lstStyle/>
              <a:p>
                <a:r>
                  <a:rPr lang="is-IS" sz="850" b="1" dirty="0">
                    <a:latin typeface="Helvetica Neue"/>
                  </a:rPr>
                  <a:t>Hver mun framkvæma</a:t>
                </a:r>
              </a:p>
              <a:p>
                <a:r>
                  <a:rPr lang="is-IS" sz="850" b="1" dirty="0" err="1">
                    <a:latin typeface="Helvetica Neue"/>
                  </a:rPr>
                  <a:t>cricothyroidotomy</a:t>
                </a:r>
                <a:r>
                  <a:rPr lang="is-IS" sz="850" b="1" dirty="0">
                    <a:latin typeface="Helvetica Neue"/>
                  </a:rPr>
                  <a:t>?</a:t>
                </a:r>
                <a:endParaRPr lang="is-IS" sz="850" dirty="0">
                  <a:latin typeface="Helvetica Neue"/>
                </a:endParaRPr>
              </a:p>
            </p:txBody>
          </p:sp>
          <p:sp>
            <p:nvSpPr>
              <p:cNvPr id="88" name="Rectangle 87">
                <a:extLst>
                  <a:ext uri="{FF2B5EF4-FFF2-40B4-BE49-F238E27FC236}">
                    <a16:creationId xmlns:a16="http://schemas.microsoft.com/office/drawing/2014/main" id="{820D6B85-317B-4414-94D1-DADF7A3298BC}"/>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sp>
          <p:nvSpPr>
            <p:cNvPr id="92" name="Undirbúningur tækja">
              <a:extLst>
                <a:ext uri="{FF2B5EF4-FFF2-40B4-BE49-F238E27FC236}">
                  <a16:creationId xmlns:a16="http://schemas.microsoft.com/office/drawing/2014/main" id="{8AFFEFD3-AD30-4E64-BE64-F15D27712091}"/>
                </a:ext>
              </a:extLst>
            </p:cNvPr>
            <p:cNvSpPr txBox="1"/>
            <p:nvPr/>
          </p:nvSpPr>
          <p:spPr>
            <a:xfrm>
              <a:off x="2682456" y="487277"/>
              <a:ext cx="2331352" cy="272178"/>
            </a:xfrm>
            <a:prstGeom prst="rect">
              <a:avLst/>
            </a:prstGeom>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lvl1pPr>
                <a:defRPr sz="1800">
                  <a:solidFill>
                    <a:srgbClr val="FFFFFF"/>
                  </a:solidFill>
                </a:defRPr>
              </a:lvl1pPr>
            </a:lstStyle>
            <a:p>
              <a:pPr algn="ctr" defTabSz="410703" hangingPunct="0"/>
              <a:r>
                <a:rPr lang="is-IS" sz="1300" b="1" kern="0" dirty="0">
                  <a:latin typeface="Helvetica Neue"/>
                  <a:ea typeface="Helvetica Neue"/>
                  <a:cs typeface="Helvetica Neue"/>
                  <a:sym typeface="Helvetica Neue"/>
                </a:rPr>
                <a:t>Staðfesta hlutverk í teymi</a:t>
              </a:r>
            </a:p>
          </p:txBody>
        </p:sp>
        <p:grpSp>
          <p:nvGrpSpPr>
            <p:cNvPr id="93" name="Group 92">
              <a:extLst>
                <a:ext uri="{FF2B5EF4-FFF2-40B4-BE49-F238E27FC236}">
                  <a16:creationId xmlns:a16="http://schemas.microsoft.com/office/drawing/2014/main" id="{96620A57-E9B8-4D55-B816-1C24A78FB2D8}"/>
                </a:ext>
              </a:extLst>
            </p:cNvPr>
            <p:cNvGrpSpPr/>
            <p:nvPr/>
          </p:nvGrpSpPr>
          <p:grpSpPr>
            <a:xfrm>
              <a:off x="2794484" y="1092555"/>
              <a:ext cx="1944676" cy="173421"/>
              <a:chOff x="323066" y="2286804"/>
              <a:chExt cx="1944676" cy="173421"/>
            </a:xfrm>
          </p:grpSpPr>
          <p:sp>
            <p:nvSpPr>
              <p:cNvPr id="94" name="TextBox 93">
                <a:extLst>
                  <a:ext uri="{FF2B5EF4-FFF2-40B4-BE49-F238E27FC236}">
                    <a16:creationId xmlns:a16="http://schemas.microsoft.com/office/drawing/2014/main" id="{452BBFDD-864F-4798-97AD-7B943EF6CAA0}"/>
                  </a:ext>
                </a:extLst>
              </p:cNvPr>
              <p:cNvSpPr txBox="1"/>
              <p:nvPr/>
            </p:nvSpPr>
            <p:spPr>
              <a:xfrm>
                <a:off x="467544" y="2286804"/>
                <a:ext cx="1800198" cy="173421"/>
              </a:xfrm>
              <a:prstGeom prst="rect">
                <a:avLst/>
              </a:prstGeom>
              <a:noFill/>
            </p:spPr>
            <p:txBody>
              <a:bodyPr wrap="none" lIns="0" tIns="0" rIns="0" bIns="0" rtlCol="0" anchor="ctr">
                <a:noAutofit/>
              </a:bodyPr>
              <a:lstStyle/>
              <a:p>
                <a:r>
                  <a:rPr lang="is-IS" sz="850" b="1" dirty="0">
                    <a:latin typeface="Helvetica Neue"/>
                  </a:rPr>
                  <a:t>Aðstoð við barkaþræðingu</a:t>
                </a:r>
              </a:p>
            </p:txBody>
          </p:sp>
          <p:sp>
            <p:nvSpPr>
              <p:cNvPr id="95" name="Rectangle 94">
                <a:extLst>
                  <a:ext uri="{FF2B5EF4-FFF2-40B4-BE49-F238E27FC236}">
                    <a16:creationId xmlns:a16="http://schemas.microsoft.com/office/drawing/2014/main" id="{9DC015D9-EA3A-40D3-AC98-B5BDFC90CBA6}"/>
                  </a:ext>
                </a:extLst>
              </p:cNvPr>
              <p:cNvSpPr>
                <a:spLocks noChangeAspect="1"/>
              </p:cNvSpPr>
              <p:nvPr/>
            </p:nvSpPr>
            <p:spPr>
              <a:xfrm>
                <a:off x="323066" y="2330031"/>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96" name="Group 95">
              <a:extLst>
                <a:ext uri="{FF2B5EF4-FFF2-40B4-BE49-F238E27FC236}">
                  <a16:creationId xmlns:a16="http://schemas.microsoft.com/office/drawing/2014/main" id="{A4E36537-5D34-4486-9FA9-AFA6C03E9F3B}"/>
                </a:ext>
              </a:extLst>
            </p:cNvPr>
            <p:cNvGrpSpPr/>
            <p:nvPr/>
          </p:nvGrpSpPr>
          <p:grpSpPr>
            <a:xfrm>
              <a:off x="2794484" y="1488066"/>
              <a:ext cx="1944676" cy="173421"/>
              <a:chOff x="323066" y="3015078"/>
              <a:chExt cx="1944676" cy="173421"/>
            </a:xfrm>
          </p:grpSpPr>
          <p:sp>
            <p:nvSpPr>
              <p:cNvPr id="97" name="TextBox 96">
                <a:extLst>
                  <a:ext uri="{FF2B5EF4-FFF2-40B4-BE49-F238E27FC236}">
                    <a16:creationId xmlns:a16="http://schemas.microsoft.com/office/drawing/2014/main" id="{27E2B532-EED1-419E-8E51-E717ED25B7D9}"/>
                  </a:ext>
                </a:extLst>
              </p:cNvPr>
              <p:cNvSpPr txBox="1"/>
              <p:nvPr/>
            </p:nvSpPr>
            <p:spPr>
              <a:xfrm>
                <a:off x="467544" y="3015078"/>
                <a:ext cx="1800198" cy="173421"/>
              </a:xfrm>
              <a:prstGeom prst="rect">
                <a:avLst/>
              </a:prstGeom>
              <a:noFill/>
            </p:spPr>
            <p:txBody>
              <a:bodyPr wrap="none" lIns="0" tIns="0" rIns="0" bIns="0" rtlCol="0" anchor="ctr">
                <a:noAutofit/>
              </a:bodyPr>
              <a:lstStyle/>
              <a:p>
                <a:r>
                  <a:rPr lang="is-IS" sz="850" b="1" dirty="0">
                    <a:latin typeface="Helvetica Neue"/>
                  </a:rPr>
                  <a:t>Eftirlit með sjúklingi og lífsmörkum</a:t>
                </a:r>
              </a:p>
            </p:txBody>
          </p:sp>
          <p:sp>
            <p:nvSpPr>
              <p:cNvPr id="98" name="Rectangle 97">
                <a:extLst>
                  <a:ext uri="{FF2B5EF4-FFF2-40B4-BE49-F238E27FC236}">
                    <a16:creationId xmlns:a16="http://schemas.microsoft.com/office/drawing/2014/main" id="{202A8DA6-4BF1-45B3-9276-B6B511C27F44}"/>
                  </a:ext>
                </a:extLst>
              </p:cNvPr>
              <p:cNvSpPr>
                <a:spLocks noChangeAspect="1"/>
              </p:cNvSpPr>
              <p:nvPr/>
            </p:nvSpPr>
            <p:spPr>
              <a:xfrm>
                <a:off x="323066" y="3061789"/>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pic>
        <p:nvPicPr>
          <p:cNvPr id="99" name="Image 6">
            <a:extLst>
              <a:ext uri="{FF2B5EF4-FFF2-40B4-BE49-F238E27FC236}">
                <a16:creationId xmlns:a16="http://schemas.microsoft.com/office/drawing/2014/main" id="{FB0DB018-B4E3-452E-8C9A-167AC3C9F4BA}"/>
              </a:ext>
            </a:extLst>
          </p:cNvPr>
          <p:cNvPicPr>
            <a:picLocks noChangeAspect="1"/>
          </p:cNvPicPr>
          <p:nvPr/>
        </p:nvPicPr>
        <p:blipFill>
          <a:blip r:embed="rId2" cstate="print"/>
          <a:stretch>
            <a:fillRect/>
          </a:stretch>
        </p:blipFill>
        <p:spPr>
          <a:xfrm>
            <a:off x="7875313" y="170363"/>
            <a:ext cx="911946" cy="559916"/>
          </a:xfrm>
          <a:prstGeom prst="rect">
            <a:avLst/>
          </a:prstGeom>
        </p:spPr>
      </p:pic>
      <p:grpSp>
        <p:nvGrpSpPr>
          <p:cNvPr id="100" name="Grupp 39">
            <a:extLst>
              <a:ext uri="{FF2B5EF4-FFF2-40B4-BE49-F238E27FC236}">
                <a16:creationId xmlns:a16="http://schemas.microsoft.com/office/drawing/2014/main" id="{7AD0A10C-AE03-4028-BACC-8CA862D6023A}"/>
              </a:ext>
            </a:extLst>
          </p:cNvPr>
          <p:cNvGrpSpPr/>
          <p:nvPr/>
        </p:nvGrpSpPr>
        <p:grpSpPr>
          <a:xfrm>
            <a:off x="5262148" y="5291599"/>
            <a:ext cx="3618084" cy="914387"/>
            <a:chOff x="326324" y="635402"/>
            <a:chExt cx="2597489" cy="733605"/>
          </a:xfrm>
          <a:solidFill>
            <a:srgbClr val="2C5790"/>
          </a:solidFill>
        </p:grpSpPr>
        <p:sp>
          <p:nvSpPr>
            <p:cNvPr id="101" name="Rectangle aux angles arrondis">
              <a:extLst>
                <a:ext uri="{FF2B5EF4-FFF2-40B4-BE49-F238E27FC236}">
                  <a16:creationId xmlns:a16="http://schemas.microsoft.com/office/drawing/2014/main" id="{5066E0CD-47AF-495F-B8EB-B0289016BE12}"/>
                </a:ext>
              </a:extLst>
            </p:cNvPr>
            <p:cNvSpPr/>
            <p:nvPr/>
          </p:nvSpPr>
          <p:spPr>
            <a:xfrm>
              <a:off x="326324" y="635402"/>
              <a:ext cx="2597489" cy="733605"/>
            </a:xfrm>
            <a:prstGeom prst="roundRect">
              <a:avLst>
                <a:gd name="adj" fmla="val 25620"/>
              </a:avLst>
            </a:prstGeom>
            <a:solidFill>
              <a:srgbClr val="2E5793"/>
            </a:solidFill>
            <a:ln w="12700">
              <a:solidFill>
                <a:srgbClr val="2C5790"/>
              </a:solidFill>
              <a:miter lim="400000"/>
            </a:ln>
          </p:spPr>
          <p:txBody>
            <a:bodyPr lIns="35713" tIns="35713" rIns="35713" bIns="35713" anchor="ctr"/>
            <a:lstStyle/>
            <a:p>
              <a:pPr algn="ctr" defTabSz="410703" hangingPunct="0">
                <a:defRPr sz="2200" b="0">
                  <a:solidFill>
                    <a:srgbClr val="FFFFFF"/>
                  </a:solidFill>
                  <a:latin typeface="+mn-lt"/>
                  <a:ea typeface="+mn-ea"/>
                  <a:cs typeface="+mn-cs"/>
                  <a:sym typeface="Helvetica Neue Medium"/>
                </a:defRPr>
              </a:pPr>
              <a:endParaRPr sz="1500" kern="0">
                <a:ln w="6350" cmpd="sng">
                  <a:solidFill>
                    <a:schemeClr val="tx1"/>
                  </a:solidFill>
                </a:ln>
                <a:solidFill>
                  <a:srgbClr val="FFFFFF"/>
                </a:solidFill>
                <a:latin typeface="Helvetica Neue Medium"/>
                <a:ea typeface="Helvetica Neue Medium"/>
                <a:cs typeface="Helvetica Neue Medium"/>
                <a:sym typeface="Helvetica Neue Medium"/>
              </a:endParaRPr>
            </a:p>
          </p:txBody>
        </p:sp>
        <p:sp>
          <p:nvSpPr>
            <p:cNvPr id="102" name="GG should be notified as soon as…">
              <a:extLst>
                <a:ext uri="{FF2B5EF4-FFF2-40B4-BE49-F238E27FC236}">
                  <a16:creationId xmlns:a16="http://schemas.microsoft.com/office/drawing/2014/main" id="{98D25D6F-95CE-4939-8C9F-31762CFCB579}"/>
                </a:ext>
              </a:extLst>
            </p:cNvPr>
            <p:cNvSpPr txBox="1"/>
            <p:nvPr/>
          </p:nvSpPr>
          <p:spPr>
            <a:xfrm>
              <a:off x="389055" y="687187"/>
              <a:ext cx="2488800" cy="601103"/>
            </a:xfrm>
            <a:prstGeom prst="rect">
              <a:avLst/>
            </a:prstGeom>
            <a:grpFill/>
            <a:ln w="12700">
              <a:solidFill>
                <a:srgbClr val="2C5790"/>
              </a:solidFill>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p>
              <a:pPr marL="0" lvl="3" algn="ctr" defTabSz="410703" hangingPunct="0">
                <a:defRPr sz="1100">
                  <a:solidFill>
                    <a:srgbClr val="FFFFFF"/>
                  </a:solidFill>
                </a:defRPr>
              </a:pPr>
              <a:r>
                <a:rPr lang="is-IS" sz="1100" b="1" kern="0" dirty="0">
                  <a:solidFill>
                    <a:srgbClr val="FFFFFF"/>
                  </a:solidFill>
                  <a:latin typeface="Helvetica Neue"/>
                  <a:ea typeface="Helvetica Neue"/>
                  <a:cs typeface="Helvetica Neue"/>
                  <a:sym typeface="Helvetica Neue"/>
                </a:rPr>
                <a:t>Ef um barn er að ræða, sterkur grunur er um erfiðan öndunarveg eða alvarlegan smitsjúkdóm, skal sérfræðilæknir á svæfingu sjá um öndunarvegameðferð sé þess nokkur kostur</a:t>
              </a:r>
              <a:endParaRPr sz="1100" b="1" kern="0" dirty="0">
                <a:solidFill>
                  <a:srgbClr val="FFFFFF"/>
                </a:solidFill>
                <a:latin typeface="Helvetica Neue"/>
                <a:ea typeface="Helvetica Neue"/>
                <a:cs typeface="Helvetica Neue"/>
                <a:sym typeface="Helvetica Neue"/>
              </a:endParaRPr>
            </a:p>
          </p:txBody>
        </p:sp>
      </p:grpSp>
      <p:graphicFrame>
        <p:nvGraphicFramePr>
          <p:cNvPr id="103" name="Tableau">
            <a:extLst>
              <a:ext uri="{FF2B5EF4-FFF2-40B4-BE49-F238E27FC236}">
                <a16:creationId xmlns:a16="http://schemas.microsoft.com/office/drawing/2014/main" id="{940155A6-FC72-4833-9495-922B920B0DC4}"/>
              </a:ext>
            </a:extLst>
          </p:cNvPr>
          <p:cNvGraphicFramePr/>
          <p:nvPr>
            <p:extLst>
              <p:ext uri="{D42A27DB-BD31-4B8C-83A1-F6EECF244321}">
                <p14:modId xmlns:p14="http://schemas.microsoft.com/office/powerpoint/2010/main" val="85133585"/>
              </p:ext>
            </p:extLst>
          </p:nvPr>
        </p:nvGraphicFramePr>
        <p:xfrm>
          <a:off x="5298344" y="974634"/>
          <a:ext cx="3472602" cy="1713378"/>
        </p:xfrm>
        <a:graphic>
          <a:graphicData uri="http://schemas.openxmlformats.org/drawingml/2006/table">
            <a:tbl>
              <a:tblPr bandRow="1"/>
              <a:tblGrid>
                <a:gridCol w="687806">
                  <a:extLst>
                    <a:ext uri="{9D8B030D-6E8A-4147-A177-3AD203B41FA5}">
                      <a16:colId xmlns:a16="http://schemas.microsoft.com/office/drawing/2014/main" val="20000"/>
                    </a:ext>
                  </a:extLst>
                </a:gridCol>
                <a:gridCol w="973081">
                  <a:extLst>
                    <a:ext uri="{9D8B030D-6E8A-4147-A177-3AD203B41FA5}">
                      <a16:colId xmlns:a16="http://schemas.microsoft.com/office/drawing/2014/main" val="20005"/>
                    </a:ext>
                  </a:extLst>
                </a:gridCol>
                <a:gridCol w="543515">
                  <a:extLst>
                    <a:ext uri="{9D8B030D-6E8A-4147-A177-3AD203B41FA5}">
                      <a16:colId xmlns:a16="http://schemas.microsoft.com/office/drawing/2014/main" val="2470614403"/>
                    </a:ext>
                  </a:extLst>
                </a:gridCol>
                <a:gridCol w="1268200">
                  <a:extLst>
                    <a:ext uri="{9D8B030D-6E8A-4147-A177-3AD203B41FA5}">
                      <a16:colId xmlns:a16="http://schemas.microsoft.com/office/drawing/2014/main" val="1625672307"/>
                    </a:ext>
                  </a:extLst>
                </a:gridCol>
              </a:tblGrid>
              <a:tr h="290982">
                <a:tc>
                  <a:txBody>
                    <a:bodyPr/>
                    <a:lstStyle/>
                    <a:p>
                      <a:pPr>
                        <a:defRPr sz="1000" b="1">
                          <a:sym typeface="Helvetica Neue"/>
                        </a:defRPr>
                      </a:pPr>
                      <a:endParaRPr sz="700" dirty="0">
                        <a:solidFill>
                          <a:schemeClr val="bg1"/>
                        </a:solidFill>
                      </a:endParaRPr>
                    </a:p>
                  </a:txBody>
                  <a:tcPr marL="35719" marR="35719" marT="35719" marB="35719" anchor="ctr" horzOverflow="overflow">
                    <a:solidFill>
                      <a:srgbClr val="2E5793"/>
                    </a:solidFill>
                  </a:tcPr>
                </a:tc>
                <a:tc>
                  <a:txBody>
                    <a:bodyPr/>
                    <a:lstStyle/>
                    <a:p>
                      <a:r>
                        <a:rPr lang="is-IS" sz="700" b="1" dirty="0">
                          <a:solidFill>
                            <a:schemeClr val="bg1"/>
                          </a:solidFill>
                          <a:sym typeface="Helvetica Neue"/>
                        </a:rPr>
                        <a:t>Vanalegir innleiðsluskammtar</a:t>
                      </a:r>
                      <a:endParaRPr lang="en-US" dirty="0">
                        <a:solidFill>
                          <a:schemeClr val="bg1"/>
                        </a:solidFill>
                      </a:endParaRPr>
                    </a:p>
                  </a:txBody>
                  <a:tcPr marL="35719" marR="35719" marT="35719" marB="35719" anchor="ctr" horzOverflow="overflow">
                    <a:solidFill>
                      <a:srgbClr val="2E5793"/>
                    </a:solidFill>
                  </a:tcPr>
                </a:tc>
                <a:tc>
                  <a:txBody>
                    <a:bodyPr/>
                    <a:lstStyle/>
                    <a:p>
                      <a:pPr>
                        <a:defRPr sz="1800"/>
                      </a:pPr>
                      <a:r>
                        <a:rPr lang="is-IS" sz="700" b="1" dirty="0">
                          <a:solidFill>
                            <a:schemeClr val="bg1"/>
                          </a:solidFill>
                          <a:sym typeface="Helvetica Neue"/>
                        </a:rPr>
                        <a:t>Tími að</a:t>
                      </a:r>
                      <a:r>
                        <a:rPr lang="is-IS" sz="700" b="1" baseline="0" dirty="0">
                          <a:solidFill>
                            <a:schemeClr val="bg1"/>
                          </a:solidFill>
                          <a:sym typeface="Helvetica Neue"/>
                        </a:rPr>
                        <a:t> áhrifum</a:t>
                      </a:r>
                      <a:endParaRPr sz="700" b="1" dirty="0">
                        <a:solidFill>
                          <a:schemeClr val="bg1"/>
                        </a:solidFill>
                        <a:sym typeface="Helvetica Neue"/>
                      </a:endParaRPr>
                    </a:p>
                  </a:txBody>
                  <a:tcPr marL="35719" marR="35719" marT="35719" marB="35719" anchor="ctr" horzOverflow="overflow">
                    <a:solidFill>
                      <a:srgbClr val="2E5793"/>
                    </a:solidFill>
                  </a:tcPr>
                </a:tc>
                <a:tc>
                  <a:txBody>
                    <a:bodyPr/>
                    <a:lstStyle/>
                    <a:p>
                      <a:pPr>
                        <a:defRPr sz="1800"/>
                      </a:pPr>
                      <a:r>
                        <a:rPr lang="is-IS" sz="700" b="1" dirty="0">
                          <a:solidFill>
                            <a:schemeClr val="bg1"/>
                          </a:solidFill>
                          <a:sym typeface="Helvetica Neue"/>
                        </a:rPr>
                        <a:t>Lengd áhrifa</a:t>
                      </a:r>
                      <a:endParaRPr sz="700" b="1" dirty="0">
                        <a:solidFill>
                          <a:schemeClr val="bg1"/>
                        </a:solidFill>
                        <a:sym typeface="Helvetica Neue"/>
                      </a:endParaRPr>
                    </a:p>
                  </a:txBody>
                  <a:tcPr marL="35719" marR="35719" marT="35719" marB="35719" anchor="ctr" horzOverflow="overflow">
                    <a:solidFill>
                      <a:srgbClr val="2E5793"/>
                    </a:solidFill>
                  </a:tcPr>
                </a:tc>
                <a:extLst>
                  <a:ext uri="{0D108BD9-81ED-4DB2-BD59-A6C34878D82A}">
                    <a16:rowId xmlns:a16="http://schemas.microsoft.com/office/drawing/2014/main" val="10000"/>
                  </a:ext>
                </a:extLst>
              </a:tr>
              <a:tr h="185150">
                <a:tc gridSpan="4">
                  <a:txBody>
                    <a:bodyPr/>
                    <a:lstStyle/>
                    <a:p>
                      <a:pPr algn="l">
                        <a:tabLst>
                          <a:tab pos="177800" algn="l"/>
                        </a:tabLst>
                        <a:defRPr sz="1800"/>
                      </a:pPr>
                      <a:r>
                        <a:rPr sz="700" b="1" dirty="0" err="1">
                          <a:sym typeface="Helvetica Neue"/>
                        </a:rPr>
                        <a:t>Svæ</a:t>
                      </a:r>
                      <a:r>
                        <a:rPr lang="is-IS" sz="700" b="1" dirty="0">
                          <a:sym typeface="Helvetica Neue"/>
                        </a:rPr>
                        <a:t>f</a:t>
                      </a:r>
                      <a:r>
                        <a:rPr sz="700" b="1" dirty="0">
                          <a:sym typeface="Helvetica Neue"/>
                        </a:rPr>
                        <a:t>inga</a:t>
                      </a:r>
                      <a:r>
                        <a:rPr lang="is-IS" sz="700" b="1" dirty="0">
                          <a:sym typeface="Helvetica Neue"/>
                        </a:rPr>
                        <a:t>- og verkja</a:t>
                      </a:r>
                      <a:r>
                        <a:rPr sz="700" b="1" dirty="0" err="1">
                          <a:sym typeface="Helvetica Neue"/>
                        </a:rPr>
                        <a:t>lyf</a:t>
                      </a:r>
                      <a:endParaRPr sz="700" b="1" dirty="0">
                        <a:sym typeface="Helvetica Neue"/>
                      </a:endParaRPr>
                    </a:p>
                  </a:txBody>
                  <a:tcPr marL="35719" marR="35719" marT="35719" marB="35719" anchor="ctr" horzOverflow="overflow">
                    <a:solidFill>
                      <a:schemeClr val="bg1">
                        <a:lumMod val="85000"/>
                      </a:schemeClr>
                    </a:solidFill>
                  </a:tcPr>
                </a:tc>
                <a:tc hMerge="1">
                  <a:txBody>
                    <a:bodyPr/>
                    <a:lstStyle/>
                    <a:p>
                      <a:endParaRPr lang="en-US"/>
                    </a:p>
                  </a:txBody>
                  <a:tcPr/>
                </a:tc>
                <a:tc hMerge="1">
                  <a:txBody>
                    <a:bodyPr/>
                    <a:lstStyle/>
                    <a:p>
                      <a:endParaRPr lang="is-IS"/>
                    </a:p>
                  </a:txBody>
                  <a:tcPr/>
                </a:tc>
                <a:tc hMerge="1">
                  <a:txBody>
                    <a:bodyPr/>
                    <a:lstStyle/>
                    <a:p>
                      <a:pPr algn="l">
                        <a:tabLst>
                          <a:tab pos="177800" algn="l"/>
                        </a:tabLst>
                        <a:defRPr sz="1800"/>
                      </a:pPr>
                      <a:endParaRPr sz="800" b="1" dirty="0">
                        <a:sym typeface="Helvetica Neue"/>
                      </a:endParaRPr>
                    </a:p>
                  </a:txBody>
                  <a:tcPr marL="35719" marR="35719" marT="35719" marB="35719" anchor="ctr" horzOverflow="overflow">
                    <a:solidFill>
                      <a:schemeClr val="bg1">
                        <a:lumMod val="85000"/>
                      </a:schemeClr>
                    </a:solidFill>
                  </a:tcPr>
                </a:tc>
                <a:extLst>
                  <a:ext uri="{0D108BD9-81ED-4DB2-BD59-A6C34878D82A}">
                    <a16:rowId xmlns:a16="http://schemas.microsoft.com/office/drawing/2014/main" val="10001"/>
                  </a:ext>
                </a:extLst>
              </a:tr>
              <a:tr h="181986">
                <a:tc>
                  <a:txBody>
                    <a:bodyPr/>
                    <a:lstStyle/>
                    <a:p>
                      <a:pPr>
                        <a:defRPr sz="1800"/>
                      </a:pPr>
                      <a:r>
                        <a:rPr sz="700" b="1" dirty="0">
                          <a:sym typeface="Helvetica Neue"/>
                        </a:rPr>
                        <a:t>Propofol</a:t>
                      </a:r>
                    </a:p>
                  </a:txBody>
                  <a:tcPr marL="35719" marR="35719" marT="35719" marB="35719" anchor="ctr" horzOverflow="overflow"/>
                </a:tc>
                <a:tc>
                  <a:txBody>
                    <a:bodyPr/>
                    <a:lstStyle/>
                    <a:p>
                      <a:r>
                        <a:rPr lang="is-IS" sz="700" b="1">
                          <a:sym typeface="Helvetica Neue"/>
                        </a:rPr>
                        <a:t>1-2 mg/ kg  TBW</a:t>
                      </a:r>
                      <a:endParaRPr lang="en-US"/>
                    </a:p>
                  </a:txBody>
                  <a:tcPr marL="35719" marR="35719" marT="35719" marB="35719" anchor="ctr" horzOverflow="overflow"/>
                </a:tc>
                <a:tc>
                  <a:txBody>
                    <a:bodyPr/>
                    <a:lstStyle/>
                    <a:p>
                      <a:pPr>
                        <a:defRPr sz="1800"/>
                      </a:pPr>
                      <a:r>
                        <a:rPr lang="is-IS" sz="700" b="1">
                          <a:sym typeface="Helvetica Neue"/>
                        </a:rPr>
                        <a:t>30-45 sek</a:t>
                      </a:r>
                      <a:endParaRPr sz="700" b="1" dirty="0">
                        <a:sym typeface="Helvetica Neue"/>
                      </a:endParaRPr>
                    </a:p>
                  </a:txBody>
                  <a:tcPr marL="35719" marR="35719" marT="35719" marB="35719" anchor="ctr" horzOverflow="overflow"/>
                </a:tc>
                <a:tc>
                  <a:txBody>
                    <a:bodyPr/>
                    <a:lstStyle/>
                    <a:p>
                      <a:pPr>
                        <a:defRPr sz="1800"/>
                      </a:pPr>
                      <a:r>
                        <a:rPr lang="is-IS" sz="700" b="1">
                          <a:sym typeface="Helvetica Neue"/>
                        </a:rPr>
                        <a:t>5-10 min</a:t>
                      </a:r>
                      <a:endParaRPr sz="700" b="1" dirty="0">
                        <a:sym typeface="Helvetica Neue"/>
                      </a:endParaRPr>
                    </a:p>
                  </a:txBody>
                  <a:tcPr marL="35719" marR="35719" marT="35719" marB="35719" anchor="ctr" horzOverflow="overflow"/>
                </a:tc>
                <a:extLst>
                  <a:ext uri="{0D108BD9-81ED-4DB2-BD59-A6C34878D82A}">
                    <a16:rowId xmlns:a16="http://schemas.microsoft.com/office/drawing/2014/main" val="10002"/>
                  </a:ext>
                </a:extLst>
              </a:tr>
              <a:tr h="181986">
                <a:tc>
                  <a:txBody>
                    <a:bodyPr/>
                    <a:lstStyle/>
                    <a:p>
                      <a:pPr>
                        <a:defRPr sz="1800"/>
                      </a:pPr>
                      <a:r>
                        <a:rPr sz="700" b="1" dirty="0">
                          <a:sym typeface="Helvetica Neue"/>
                        </a:rPr>
                        <a:t>S-ketamine</a:t>
                      </a:r>
                    </a:p>
                  </a:txBody>
                  <a:tcPr marL="35719" marR="35719" marT="35719" marB="35719" anchor="ctr" horzOverflow="overflow"/>
                </a:tc>
                <a:tc>
                  <a:txBody>
                    <a:bodyPr/>
                    <a:lstStyle/>
                    <a:p>
                      <a:r>
                        <a:rPr lang="is-IS" sz="700" b="1" dirty="0">
                          <a:sym typeface="Helvetica Neue"/>
                        </a:rPr>
                        <a:t>1-1.5 mg/kg IBW</a:t>
                      </a:r>
                      <a:endParaRPr lang="en-US" dirty="0"/>
                    </a:p>
                  </a:txBody>
                  <a:tcPr marL="35719" marR="35719" marT="35719" marB="35719" anchor="ctr" horzOverflow="overflow"/>
                </a:tc>
                <a:tc>
                  <a:txBody>
                    <a:bodyPr/>
                    <a:lstStyle/>
                    <a:p>
                      <a:pPr>
                        <a:defRPr sz="1800"/>
                      </a:pPr>
                      <a:r>
                        <a:rPr lang="is-IS" sz="700" b="1" dirty="0">
                          <a:sym typeface="Helvetica Neue"/>
                        </a:rPr>
                        <a:t>60-90 sek</a:t>
                      </a:r>
                      <a:endParaRPr sz="700" b="1" dirty="0">
                        <a:sym typeface="Helvetica Neue"/>
                      </a:endParaRPr>
                    </a:p>
                  </a:txBody>
                  <a:tcPr marL="35719" marR="35719" marT="35719" marB="35719" anchor="ctr" horzOverflow="overflow"/>
                </a:tc>
                <a:tc>
                  <a:txBody>
                    <a:bodyPr/>
                    <a:lstStyle/>
                    <a:p>
                      <a:pPr>
                        <a:defRPr sz="1800"/>
                      </a:pPr>
                      <a:r>
                        <a:rPr lang="is-IS" sz="700" b="1" dirty="0">
                          <a:sym typeface="Helvetica Neue"/>
                        </a:rPr>
                        <a:t>10 - 20 </a:t>
                      </a:r>
                      <a:r>
                        <a:rPr lang="is-IS" sz="700" b="1" dirty="0" err="1">
                          <a:sym typeface="Helvetica Neue"/>
                        </a:rPr>
                        <a:t>min</a:t>
                      </a:r>
                      <a:endParaRPr sz="700" b="1" dirty="0">
                        <a:sym typeface="Helvetica Neue"/>
                      </a:endParaRPr>
                    </a:p>
                  </a:txBody>
                  <a:tcPr marL="35719" marR="35719" marT="35719" marB="35719" anchor="ctr" horzOverflow="overflow"/>
                </a:tc>
                <a:extLst>
                  <a:ext uri="{0D108BD9-81ED-4DB2-BD59-A6C34878D82A}">
                    <a16:rowId xmlns:a16="http://schemas.microsoft.com/office/drawing/2014/main" val="10003"/>
                  </a:ext>
                </a:extLst>
              </a:tr>
              <a:tr h="181986">
                <a:tc>
                  <a:txBody>
                    <a:bodyPr/>
                    <a:lstStyle/>
                    <a:p>
                      <a:pPr>
                        <a:defRPr sz="1800"/>
                      </a:pPr>
                      <a:r>
                        <a:rPr lang="is-IS" sz="700" b="1" dirty="0" err="1">
                          <a:sym typeface="Helvetica Neue"/>
                        </a:rPr>
                        <a:t>Fentanyl</a:t>
                      </a:r>
                      <a:endParaRPr sz="700" b="1" dirty="0">
                        <a:sym typeface="Helvetica Neue"/>
                      </a:endParaRPr>
                    </a:p>
                  </a:txBody>
                  <a:tcPr marL="35719" marR="35719" marT="35719" marB="35719" anchor="ctr" horzOverflow="overflow"/>
                </a:tc>
                <a:tc>
                  <a:txBody>
                    <a:bodyPr/>
                    <a:lstStyle/>
                    <a:p>
                      <a:r>
                        <a:rPr lang="is-IS" sz="700" b="1" dirty="0">
                          <a:sym typeface="Helvetica Neue"/>
                        </a:rPr>
                        <a:t>100-200 </a:t>
                      </a:r>
                      <a:r>
                        <a:rPr lang="is-IS" sz="700" b="1" dirty="0" err="1">
                          <a:sym typeface="Helvetica Neue"/>
                        </a:rPr>
                        <a:t>microg</a:t>
                      </a:r>
                      <a:endParaRPr lang="en-US" dirty="0"/>
                    </a:p>
                  </a:txBody>
                  <a:tcPr marL="35719" marR="35719" marT="35719" marB="35719" anchor="ctr" horzOverflow="overflow"/>
                </a:tc>
                <a:tc>
                  <a:txBody>
                    <a:bodyPr/>
                    <a:lstStyle/>
                    <a:p>
                      <a:pPr>
                        <a:defRPr sz="1800"/>
                      </a:pPr>
                      <a:r>
                        <a:rPr lang="is-IS" sz="700" b="1" dirty="0">
                          <a:sym typeface="Helvetica Neue"/>
                        </a:rPr>
                        <a:t>1-2 mín</a:t>
                      </a:r>
                      <a:endParaRPr sz="700" b="1" dirty="0">
                        <a:sym typeface="Helvetica Neue"/>
                      </a:endParaRPr>
                    </a:p>
                  </a:txBody>
                  <a:tcPr marL="35719" marR="35719" marT="35719" marB="35719" anchor="ctr" horzOverflow="overflow"/>
                </a:tc>
                <a:tc>
                  <a:txBody>
                    <a:bodyPr/>
                    <a:lstStyle/>
                    <a:p>
                      <a:pPr>
                        <a:defRPr sz="1800"/>
                      </a:pPr>
                      <a:r>
                        <a:rPr lang="is-IS" sz="700" b="1" dirty="0">
                          <a:sym typeface="Helvetica Neue"/>
                        </a:rPr>
                        <a:t>30-60 mín</a:t>
                      </a:r>
                      <a:endParaRPr sz="700" b="1" dirty="0">
                        <a:sym typeface="Helvetica Neue"/>
                      </a:endParaRPr>
                    </a:p>
                  </a:txBody>
                  <a:tcPr marL="35719" marR="35719" marT="35719" marB="35719" anchor="ctr" horzOverflow="overflow"/>
                </a:tc>
                <a:extLst>
                  <a:ext uri="{0D108BD9-81ED-4DB2-BD59-A6C34878D82A}">
                    <a16:rowId xmlns:a16="http://schemas.microsoft.com/office/drawing/2014/main" val="616341999"/>
                  </a:ext>
                </a:extLst>
              </a:tr>
              <a:tr h="185150">
                <a:tc gridSpan="4">
                  <a:txBody>
                    <a:bodyPr/>
                    <a:lstStyle/>
                    <a:p>
                      <a:pPr algn="l">
                        <a:tabLst>
                          <a:tab pos="177800" algn="l"/>
                        </a:tabLst>
                        <a:defRPr sz="1800"/>
                      </a:pPr>
                      <a:r>
                        <a:rPr lang="is-IS" sz="700" b="1" dirty="0">
                          <a:sym typeface="Helvetica Neue"/>
                        </a:rPr>
                        <a:t> Vöðvaslakandi</a:t>
                      </a:r>
                      <a:r>
                        <a:rPr lang="is-IS" sz="700" b="1" baseline="0" dirty="0">
                          <a:sym typeface="Helvetica Neue"/>
                        </a:rPr>
                        <a:t> </a:t>
                      </a:r>
                      <a:r>
                        <a:rPr sz="700" b="1" dirty="0">
                          <a:sym typeface="Helvetica Neue"/>
                        </a:rPr>
                        <a:t>lyf</a:t>
                      </a:r>
                    </a:p>
                  </a:txBody>
                  <a:tcPr marL="35719" marR="35719" marT="35719" marB="35719" anchor="ctr" horzOverflow="overflow">
                    <a:solidFill>
                      <a:schemeClr val="bg1">
                        <a:lumMod val="85000"/>
                      </a:schemeClr>
                    </a:solidFill>
                  </a:tcPr>
                </a:tc>
                <a:tc hMerge="1">
                  <a:txBody>
                    <a:bodyPr/>
                    <a:lstStyle/>
                    <a:p>
                      <a:endParaRPr lang="en-US"/>
                    </a:p>
                  </a:txBody>
                  <a:tcPr/>
                </a:tc>
                <a:tc hMerge="1">
                  <a:txBody>
                    <a:bodyPr/>
                    <a:lstStyle/>
                    <a:p>
                      <a:endParaRPr lang="is-IS"/>
                    </a:p>
                  </a:txBody>
                  <a:tcPr/>
                </a:tc>
                <a:tc hMerge="1">
                  <a:txBody>
                    <a:bodyPr/>
                    <a:lstStyle/>
                    <a:p>
                      <a:pPr algn="l">
                        <a:tabLst>
                          <a:tab pos="177800" algn="l"/>
                        </a:tabLst>
                        <a:defRPr sz="1800"/>
                      </a:pPr>
                      <a:endParaRPr sz="800" b="1" dirty="0">
                        <a:sym typeface="Helvetica Neue"/>
                      </a:endParaRPr>
                    </a:p>
                  </a:txBody>
                  <a:tcPr marL="35719" marR="35719" marT="35719" marB="35719" anchor="ctr" horzOverflow="overflow">
                    <a:solidFill>
                      <a:schemeClr val="bg1">
                        <a:lumMod val="85000"/>
                      </a:schemeClr>
                    </a:solidFill>
                  </a:tcPr>
                </a:tc>
                <a:extLst>
                  <a:ext uri="{0D108BD9-81ED-4DB2-BD59-A6C34878D82A}">
                    <a16:rowId xmlns:a16="http://schemas.microsoft.com/office/drawing/2014/main" val="10004"/>
                  </a:ext>
                </a:extLst>
              </a:tr>
              <a:tr h="199932">
                <a:tc>
                  <a:txBody>
                    <a:bodyPr/>
                    <a:lstStyle/>
                    <a:p>
                      <a:pPr>
                        <a:defRPr sz="1800"/>
                      </a:pPr>
                      <a:r>
                        <a:rPr sz="700" b="1" dirty="0">
                          <a:sym typeface="Helvetica Neue"/>
                        </a:rPr>
                        <a:t>Rocuronium</a:t>
                      </a:r>
                    </a:p>
                  </a:txBody>
                  <a:tcPr marL="35719" marR="35719" marT="35719" marB="35719" anchor="ctr" horzOverflow="overflow"/>
                </a:tc>
                <a:tc>
                  <a:txBody>
                    <a:bodyPr/>
                    <a:lstStyle/>
                    <a:p>
                      <a:pPr>
                        <a:defRPr sz="1800"/>
                      </a:pPr>
                      <a:r>
                        <a:rPr sz="700" b="1" dirty="0">
                          <a:sym typeface="Helvetica Neue"/>
                        </a:rPr>
                        <a:t>0.6-1.2 mg/kg</a:t>
                      </a:r>
                      <a:r>
                        <a:rPr lang="is-IS" sz="700" b="1" dirty="0">
                          <a:sym typeface="Helvetica Neue"/>
                        </a:rPr>
                        <a:t> IBW</a:t>
                      </a:r>
                      <a:endParaRPr sz="700" b="1" dirty="0">
                        <a:sym typeface="Helvetica Neue"/>
                      </a:endParaRPr>
                    </a:p>
                  </a:txBody>
                  <a:tcPr marL="35719" marR="35719" marT="35719" marB="35719" anchor="ctr" horzOverflow="overflow"/>
                </a:tc>
                <a:tc>
                  <a:txBody>
                    <a:bodyPr/>
                    <a:lstStyle/>
                    <a:p>
                      <a:pPr>
                        <a:defRPr sz="1800"/>
                      </a:pPr>
                      <a:r>
                        <a:rPr lang="is-IS" sz="700" b="1">
                          <a:sym typeface="Helvetica Neue"/>
                        </a:rPr>
                        <a:t>1 min</a:t>
                      </a:r>
                      <a:endParaRPr sz="700" b="1" dirty="0">
                        <a:sym typeface="Helvetica Neue"/>
                      </a:endParaRPr>
                    </a:p>
                  </a:txBody>
                  <a:tcPr marL="35719" marR="35719" marT="35719" marB="35719" anchor="ctr" horzOverflow="overflow"/>
                </a:tc>
                <a:tc>
                  <a:txBody>
                    <a:bodyPr/>
                    <a:lstStyle/>
                    <a:p>
                      <a:pPr>
                        <a:defRPr sz="1800"/>
                      </a:pPr>
                      <a:r>
                        <a:rPr lang="is-IS" sz="700" b="1">
                          <a:sym typeface="Helvetica Neue"/>
                        </a:rPr>
                        <a:t>30-60 min</a:t>
                      </a:r>
                      <a:endParaRPr sz="700" b="1" dirty="0">
                        <a:sym typeface="Helvetica Neue"/>
                      </a:endParaRPr>
                    </a:p>
                  </a:txBody>
                  <a:tcPr marL="35719" marR="35719" marT="35719" marB="35719" anchor="ctr" horzOverflow="overflow"/>
                </a:tc>
                <a:extLst>
                  <a:ext uri="{0D108BD9-81ED-4DB2-BD59-A6C34878D82A}">
                    <a16:rowId xmlns:a16="http://schemas.microsoft.com/office/drawing/2014/main" val="10005"/>
                  </a:ext>
                </a:extLst>
              </a:tr>
              <a:tr h="306206">
                <a:tc>
                  <a:txBody>
                    <a:bodyPr/>
                    <a:lstStyle/>
                    <a:p>
                      <a:pPr>
                        <a:defRPr sz="1800"/>
                      </a:pPr>
                      <a:r>
                        <a:rPr sz="700" b="1">
                          <a:sym typeface="Helvetica Neue"/>
                        </a:rPr>
                        <a:t>Succinyl</a:t>
                      </a:r>
                      <a:r>
                        <a:rPr lang="is-IS" sz="700" b="1" dirty="0">
                          <a:sym typeface="Helvetica Neue"/>
                        </a:rPr>
                        <a:t>-</a:t>
                      </a:r>
                      <a:r>
                        <a:rPr sz="700" b="1">
                          <a:sym typeface="Helvetica Neue"/>
                        </a:rPr>
                        <a:t>choline</a:t>
                      </a:r>
                      <a:endParaRPr sz="700" b="1" dirty="0">
                        <a:sym typeface="Helvetica Neue"/>
                      </a:endParaRPr>
                    </a:p>
                  </a:txBody>
                  <a:tcPr marL="35719" marR="35719" marT="35719" marB="35719" anchor="ctr" horzOverflow="overflow"/>
                </a:tc>
                <a:tc>
                  <a:txBody>
                    <a:bodyPr/>
                    <a:lstStyle/>
                    <a:p>
                      <a:pPr>
                        <a:defRPr sz="1800"/>
                      </a:pPr>
                      <a:r>
                        <a:rPr sz="700" b="1" dirty="0">
                          <a:sym typeface="Helvetica Neue"/>
                        </a:rPr>
                        <a:t>1.5 mg / kg</a:t>
                      </a:r>
                      <a:r>
                        <a:rPr lang="is-IS" sz="700" b="1" dirty="0">
                          <a:sym typeface="Helvetica Neue"/>
                        </a:rPr>
                        <a:t> TBW</a:t>
                      </a:r>
                      <a:endParaRPr sz="700" b="1" dirty="0">
                        <a:sym typeface="Helvetica Neue"/>
                      </a:endParaRPr>
                    </a:p>
                  </a:txBody>
                  <a:tcPr marL="35719" marR="35719" marT="35719" marB="35719" anchor="ctr" horzOverflow="overflow"/>
                </a:tc>
                <a:tc>
                  <a:txBody>
                    <a:bodyPr/>
                    <a:lstStyle/>
                    <a:p>
                      <a:pPr>
                        <a:defRPr sz="1800"/>
                      </a:pPr>
                      <a:r>
                        <a:rPr lang="is-IS" sz="700" b="1" dirty="0">
                          <a:sym typeface="Helvetica Neue"/>
                        </a:rPr>
                        <a:t>30-60 sek</a:t>
                      </a:r>
                      <a:endParaRPr sz="700" b="1" dirty="0">
                        <a:sym typeface="Helvetica Neue"/>
                      </a:endParaRPr>
                    </a:p>
                  </a:txBody>
                  <a:tcPr marL="35719" marR="35719" marT="35719" marB="35719" anchor="ctr" horzOverflow="overflow"/>
                </a:tc>
                <a:tc>
                  <a:txBody>
                    <a:bodyPr/>
                    <a:lstStyle/>
                    <a:p>
                      <a:pPr>
                        <a:defRPr sz="1800"/>
                      </a:pPr>
                      <a:r>
                        <a:rPr lang="is-IS" sz="700" b="1" dirty="0">
                          <a:sym typeface="Helvetica Neue"/>
                        </a:rPr>
                        <a:t>5-15 </a:t>
                      </a:r>
                      <a:r>
                        <a:rPr lang="is-IS" sz="700" b="1" dirty="0" err="1">
                          <a:sym typeface="Helvetica Neue"/>
                        </a:rPr>
                        <a:t>min</a:t>
                      </a:r>
                      <a:endParaRPr sz="700" b="1" dirty="0">
                        <a:sym typeface="Helvetica Neue"/>
                      </a:endParaRPr>
                    </a:p>
                  </a:txBody>
                  <a:tcPr marL="35719" marR="35719" marT="35719" marB="35719" anchor="ctr" horzOverflow="overflow"/>
                </a:tc>
                <a:extLst>
                  <a:ext uri="{0D108BD9-81ED-4DB2-BD59-A6C34878D82A}">
                    <a16:rowId xmlns:a16="http://schemas.microsoft.com/office/drawing/2014/main" val="10006"/>
                  </a:ext>
                </a:extLst>
              </a:tr>
            </a:tbl>
          </a:graphicData>
        </a:graphic>
      </p:graphicFrame>
      <p:sp>
        <p:nvSpPr>
          <p:cNvPr id="104" name="Svævinga og Lömunar lyf">
            <a:extLst>
              <a:ext uri="{FF2B5EF4-FFF2-40B4-BE49-F238E27FC236}">
                <a16:creationId xmlns:a16="http://schemas.microsoft.com/office/drawing/2014/main" id="{38E89522-031D-46AE-B96F-95AFBC0847DE}"/>
              </a:ext>
            </a:extLst>
          </p:cNvPr>
          <p:cNvSpPr txBox="1"/>
          <p:nvPr/>
        </p:nvSpPr>
        <p:spPr>
          <a:xfrm>
            <a:off x="5278697" y="782719"/>
            <a:ext cx="1847982" cy="210623"/>
          </a:xfrm>
          <a:prstGeom prst="rect">
            <a:avLst/>
          </a:prstGeom>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lvl1pPr>
              <a:defRPr sz="1700"/>
            </a:lvl1pPr>
          </a:lstStyle>
          <a:p>
            <a:pPr algn="ctr" defTabSz="410703" hangingPunct="0"/>
            <a:r>
              <a:rPr sz="900" b="1" kern="0" dirty="0">
                <a:solidFill>
                  <a:srgbClr val="000000"/>
                </a:solidFill>
                <a:latin typeface="Helvetica Neue"/>
                <a:ea typeface="Helvetica Neue"/>
                <a:cs typeface="Helvetica Neue"/>
                <a:sym typeface="Helvetica Neue"/>
              </a:rPr>
              <a:t>Svæ</a:t>
            </a:r>
            <a:r>
              <a:rPr lang="is-IS" sz="900" b="1" kern="0" dirty="0">
                <a:solidFill>
                  <a:srgbClr val="000000"/>
                </a:solidFill>
                <a:latin typeface="Helvetica Neue"/>
                <a:ea typeface="Helvetica Neue"/>
                <a:cs typeface="Helvetica Neue"/>
                <a:sym typeface="Helvetica Neue"/>
              </a:rPr>
              <a:t>f</a:t>
            </a:r>
            <a:r>
              <a:rPr sz="900" b="1" kern="0" dirty="0">
                <a:solidFill>
                  <a:srgbClr val="000000"/>
                </a:solidFill>
                <a:latin typeface="Helvetica Neue"/>
                <a:ea typeface="Helvetica Neue"/>
                <a:cs typeface="Helvetica Neue"/>
                <a:sym typeface="Helvetica Neue"/>
              </a:rPr>
              <a:t>inga</a:t>
            </a:r>
            <a:r>
              <a:rPr lang="is-IS" sz="900" b="1" kern="0" dirty="0">
                <a:solidFill>
                  <a:srgbClr val="000000"/>
                </a:solidFill>
                <a:latin typeface="Helvetica Neue"/>
                <a:ea typeface="Helvetica Neue"/>
                <a:cs typeface="Helvetica Neue"/>
                <a:sym typeface="Helvetica Neue"/>
              </a:rPr>
              <a:t>-</a:t>
            </a:r>
            <a:r>
              <a:rPr sz="900" b="1" kern="0" dirty="0">
                <a:solidFill>
                  <a:srgbClr val="000000"/>
                </a:solidFill>
                <a:latin typeface="Helvetica Neue"/>
                <a:ea typeface="Helvetica Neue"/>
                <a:cs typeface="Helvetica Neue"/>
                <a:sym typeface="Helvetica Neue"/>
              </a:rPr>
              <a:t> og </a:t>
            </a:r>
            <a:r>
              <a:rPr lang="is-IS" sz="900" b="1" kern="0" dirty="0">
                <a:solidFill>
                  <a:srgbClr val="000000"/>
                </a:solidFill>
                <a:latin typeface="Helvetica Neue"/>
                <a:ea typeface="Helvetica Neue"/>
                <a:cs typeface="Helvetica Neue"/>
                <a:sym typeface="Helvetica Neue"/>
              </a:rPr>
              <a:t>vöðvaslakandi </a:t>
            </a:r>
            <a:r>
              <a:rPr sz="900" b="1" kern="0" dirty="0">
                <a:solidFill>
                  <a:srgbClr val="000000"/>
                </a:solidFill>
                <a:latin typeface="Helvetica Neue"/>
                <a:ea typeface="Helvetica Neue"/>
                <a:cs typeface="Helvetica Neue"/>
                <a:sym typeface="Helvetica Neue"/>
              </a:rPr>
              <a:t>lyf</a:t>
            </a:r>
          </a:p>
        </p:txBody>
      </p:sp>
      <p:graphicFrame>
        <p:nvGraphicFramePr>
          <p:cNvPr id="105" name="Tableau">
            <a:extLst>
              <a:ext uri="{FF2B5EF4-FFF2-40B4-BE49-F238E27FC236}">
                <a16:creationId xmlns:a16="http://schemas.microsoft.com/office/drawing/2014/main" id="{40FFD729-C60B-4CF5-9AA5-B6240EDDAA52}"/>
              </a:ext>
            </a:extLst>
          </p:cNvPr>
          <p:cNvGraphicFramePr/>
          <p:nvPr>
            <p:extLst>
              <p:ext uri="{D42A27DB-BD31-4B8C-83A1-F6EECF244321}">
                <p14:modId xmlns:p14="http://schemas.microsoft.com/office/powerpoint/2010/main" val="2814359137"/>
              </p:ext>
            </p:extLst>
          </p:nvPr>
        </p:nvGraphicFramePr>
        <p:xfrm>
          <a:off x="5306322" y="3110866"/>
          <a:ext cx="3464623" cy="796890"/>
        </p:xfrm>
        <a:graphic>
          <a:graphicData uri="http://schemas.openxmlformats.org/drawingml/2006/table">
            <a:tbl>
              <a:tblPr firstRow="1" firstCol="1" bandRow="1"/>
              <a:tblGrid>
                <a:gridCol w="1068850">
                  <a:extLst>
                    <a:ext uri="{9D8B030D-6E8A-4147-A177-3AD203B41FA5}">
                      <a16:colId xmlns:a16="http://schemas.microsoft.com/office/drawing/2014/main" val="20000"/>
                    </a:ext>
                  </a:extLst>
                </a:gridCol>
                <a:gridCol w="2395773">
                  <a:extLst>
                    <a:ext uri="{9D8B030D-6E8A-4147-A177-3AD203B41FA5}">
                      <a16:colId xmlns:a16="http://schemas.microsoft.com/office/drawing/2014/main" val="20001"/>
                    </a:ext>
                  </a:extLst>
                </a:gridCol>
              </a:tblGrid>
              <a:tr h="227294">
                <a:tc>
                  <a:txBody>
                    <a:bodyPr/>
                    <a:lstStyle/>
                    <a:p>
                      <a:pPr defTabSz="914400">
                        <a:defRPr sz="1800" b="0">
                          <a:solidFill>
                            <a:srgbClr val="000000"/>
                          </a:solidFill>
                        </a:defRPr>
                      </a:pPr>
                      <a:r>
                        <a:rPr lang="is-IS" sz="700" b="1" dirty="0">
                          <a:sym typeface="Helvetica Neue"/>
                        </a:rPr>
                        <a:t>Feny</a:t>
                      </a:r>
                      <a:r>
                        <a:rPr sz="700" b="1" dirty="0">
                          <a:sym typeface="Helvetica Neue"/>
                        </a:rPr>
                        <a:t>le</a:t>
                      </a:r>
                      <a:r>
                        <a:rPr lang="is-IS" sz="700" b="1" dirty="0">
                          <a:sym typeface="Helvetica Neue"/>
                        </a:rPr>
                        <a:t>f</a:t>
                      </a:r>
                      <a:r>
                        <a:rPr sz="700" b="1" dirty="0">
                          <a:sym typeface="Helvetica Neue"/>
                        </a:rPr>
                        <a:t>rine</a:t>
                      </a:r>
                      <a:r>
                        <a:rPr lang="is-IS" sz="700" b="1" dirty="0">
                          <a:sym typeface="Helvetica Neue"/>
                        </a:rPr>
                        <a:t> bolus</a:t>
                      </a:r>
                      <a:endParaRPr sz="700" b="1" dirty="0">
                        <a:sym typeface="Helvetica Neue"/>
                      </a:endParaRPr>
                    </a:p>
                  </a:txBody>
                  <a:tcPr marL="35719" marR="35719" marT="35719" marB="35719" anchor="ctr" horzOverflow="overflow">
                    <a:solidFill>
                      <a:schemeClr val="bg1"/>
                    </a:solidFill>
                  </a:tcPr>
                </a:tc>
                <a:tc>
                  <a:txBody>
                    <a:bodyPr/>
                    <a:lstStyle/>
                    <a:p>
                      <a:pPr defTabSz="914400">
                        <a:defRPr sz="1800"/>
                      </a:pPr>
                      <a:r>
                        <a:rPr sz="700" dirty="0">
                          <a:sym typeface="Helvetica Neue"/>
                        </a:rPr>
                        <a:t>50 m</a:t>
                      </a:r>
                      <a:r>
                        <a:rPr lang="is-IS" sz="700" dirty="0">
                          <a:sym typeface="Helvetica Neue"/>
                        </a:rPr>
                        <a:t>icro</a:t>
                      </a:r>
                      <a:r>
                        <a:rPr sz="700" dirty="0">
                          <a:sym typeface="Helvetica Neue"/>
                        </a:rPr>
                        <a:t>g IV </a:t>
                      </a:r>
                      <a:r>
                        <a:rPr lang="is-IS" sz="700" dirty="0">
                          <a:sym typeface="Helvetica Neue"/>
                        </a:rPr>
                        <a:t>hratt,</a:t>
                      </a:r>
                      <a:r>
                        <a:rPr lang="is-IS" sz="700" baseline="0" dirty="0">
                          <a:sym typeface="Helvetica Neue"/>
                        </a:rPr>
                        <a:t> endurtekin</a:t>
                      </a:r>
                      <a:r>
                        <a:rPr sz="700" dirty="0">
                          <a:sym typeface="Helvetica Neue"/>
                        </a:rPr>
                        <a:t> 50-100</a:t>
                      </a:r>
                      <a:r>
                        <a:rPr lang="is-IS" sz="700" dirty="0">
                          <a:sym typeface="Helvetica Neue"/>
                        </a:rPr>
                        <a:t> </a:t>
                      </a:r>
                      <a:r>
                        <a:rPr sz="700" dirty="0">
                          <a:sym typeface="Helvetica Neue"/>
                        </a:rPr>
                        <a:t>m</a:t>
                      </a:r>
                      <a:r>
                        <a:rPr lang="is-IS" sz="700" dirty="0">
                          <a:sym typeface="Helvetica Neue"/>
                        </a:rPr>
                        <a:t>icro</a:t>
                      </a:r>
                      <a:r>
                        <a:rPr sz="700" dirty="0">
                          <a:sym typeface="Helvetica Neue"/>
                        </a:rPr>
                        <a:t>g </a:t>
                      </a:r>
                      <a:r>
                        <a:rPr lang="is-IS" sz="700" dirty="0">
                          <a:sym typeface="Helvetica Neue"/>
                        </a:rPr>
                        <a:t>á 2-5 mínútna fresti eftir þörfum. </a:t>
                      </a:r>
                      <a:endParaRPr sz="700" dirty="0">
                        <a:sym typeface="Helvetica Neue"/>
                      </a:endParaRPr>
                    </a:p>
                  </a:txBody>
                  <a:tcPr marL="35719" marR="35719" marT="35719" marB="35719" anchor="ctr" horzOverflow="overflow">
                    <a:solidFill>
                      <a:schemeClr val="bg1"/>
                    </a:solidFill>
                  </a:tcPr>
                </a:tc>
                <a:extLst>
                  <a:ext uri="{0D108BD9-81ED-4DB2-BD59-A6C34878D82A}">
                    <a16:rowId xmlns:a16="http://schemas.microsoft.com/office/drawing/2014/main" val="10004"/>
                  </a:ext>
                </a:extLst>
              </a:tr>
              <a:tr h="227294">
                <a:tc>
                  <a:txBody>
                    <a:bodyPr/>
                    <a:lstStyle/>
                    <a:p>
                      <a:pPr defTabSz="914400">
                        <a:defRPr sz="1800" b="0">
                          <a:solidFill>
                            <a:srgbClr val="000000"/>
                          </a:solidFill>
                        </a:defRPr>
                      </a:pPr>
                      <a:r>
                        <a:rPr lang="is-IS" sz="700" b="1" dirty="0">
                          <a:sym typeface="Helvetica Neue"/>
                        </a:rPr>
                        <a:t>Efedrine bolus</a:t>
                      </a:r>
                      <a:endParaRPr sz="700" b="1" dirty="0">
                        <a:sym typeface="Helvetica Neue"/>
                      </a:endParaRPr>
                    </a:p>
                  </a:txBody>
                  <a:tcPr marL="35719" marR="35719" marT="35719" marB="35719" anchor="ctr" horzOverflow="overflow">
                    <a:solidFill>
                      <a:schemeClr val="bg1"/>
                    </a:solidFill>
                  </a:tcPr>
                </a:tc>
                <a:tc>
                  <a:txBody>
                    <a:bodyPr/>
                    <a:lstStyle/>
                    <a:p>
                      <a:pPr defTabSz="914400">
                        <a:defRPr sz="1800"/>
                      </a:pPr>
                      <a:r>
                        <a:rPr sz="700" dirty="0">
                          <a:sym typeface="Helvetica Neue"/>
                        </a:rPr>
                        <a:t>5 m</a:t>
                      </a:r>
                      <a:r>
                        <a:rPr lang="is-IS" sz="700" dirty="0">
                          <a:sym typeface="Helvetica Neue"/>
                        </a:rPr>
                        <a:t>g</a:t>
                      </a:r>
                      <a:r>
                        <a:rPr sz="700" dirty="0">
                          <a:sym typeface="Helvetica Neue"/>
                        </a:rPr>
                        <a:t> IV </a:t>
                      </a:r>
                      <a:r>
                        <a:rPr lang="is-IS" sz="700" dirty="0">
                          <a:sym typeface="Helvetica Neue"/>
                        </a:rPr>
                        <a:t>hratt,</a:t>
                      </a:r>
                      <a:r>
                        <a:rPr lang="is-IS" sz="700" baseline="0" dirty="0">
                          <a:sym typeface="Helvetica Neue"/>
                        </a:rPr>
                        <a:t> endurtekin</a:t>
                      </a:r>
                      <a:r>
                        <a:rPr sz="700" dirty="0">
                          <a:sym typeface="Helvetica Neue"/>
                        </a:rPr>
                        <a:t> 5</a:t>
                      </a:r>
                      <a:r>
                        <a:rPr lang="is-IS" sz="700" dirty="0">
                          <a:sym typeface="Helvetica Neue"/>
                        </a:rPr>
                        <a:t>-10 </a:t>
                      </a:r>
                      <a:r>
                        <a:rPr sz="700" dirty="0">
                          <a:sym typeface="Helvetica Neue"/>
                        </a:rPr>
                        <a:t>mg </a:t>
                      </a:r>
                      <a:r>
                        <a:rPr lang="is-IS" sz="700" dirty="0">
                          <a:sym typeface="Helvetica Neue"/>
                        </a:rPr>
                        <a:t>á 2-5 </a:t>
                      </a:r>
                      <a:br>
                        <a:rPr lang="is-IS" sz="700" dirty="0">
                          <a:sym typeface="Helvetica Neue"/>
                        </a:rPr>
                      </a:br>
                      <a:r>
                        <a:rPr lang="is-IS" sz="700" dirty="0">
                          <a:sym typeface="Helvetica Neue"/>
                        </a:rPr>
                        <a:t>mínútna fresti eftir þörfum. </a:t>
                      </a:r>
                      <a:endParaRPr sz="700" dirty="0">
                        <a:sym typeface="Helvetica Neue"/>
                      </a:endParaRPr>
                    </a:p>
                  </a:txBody>
                  <a:tcPr marL="35719" marR="35719" marT="35719" marB="35719" anchor="ctr" horzOverflow="overflow">
                    <a:solidFill>
                      <a:schemeClr val="bg1"/>
                    </a:solidFill>
                  </a:tcPr>
                </a:tc>
                <a:extLst>
                  <a:ext uri="{0D108BD9-81ED-4DB2-BD59-A6C34878D82A}">
                    <a16:rowId xmlns:a16="http://schemas.microsoft.com/office/drawing/2014/main" val="10007"/>
                  </a:ext>
                </a:extLst>
              </a:tr>
              <a:tr h="227294">
                <a:tc>
                  <a:txBody>
                    <a:bodyPr/>
                    <a:lstStyle/>
                    <a:p>
                      <a:pPr defTabSz="914400">
                        <a:defRPr sz="1800" b="0">
                          <a:solidFill>
                            <a:srgbClr val="000000"/>
                          </a:solidFill>
                        </a:defRPr>
                      </a:pPr>
                      <a:r>
                        <a:rPr lang="is-IS" sz="700" b="1" dirty="0" err="1">
                          <a:sym typeface="Helvetica Neue"/>
                        </a:rPr>
                        <a:t>Atropin</a:t>
                      </a:r>
                      <a:endParaRPr sz="700" b="1" dirty="0">
                        <a:sym typeface="Helvetica Neue"/>
                      </a:endParaRPr>
                    </a:p>
                  </a:txBody>
                  <a:tcPr marL="35719" marR="35719" marT="35719" marB="35719" anchor="ctr" horzOverflow="overflow">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sz="1800"/>
                      </a:pPr>
                      <a:r>
                        <a:rPr lang="is-IS" sz="700" b="0" i="0" dirty="0">
                          <a:solidFill>
                            <a:schemeClr val="tx1"/>
                          </a:solidFill>
                          <a:latin typeface="Arial"/>
                        </a:rPr>
                        <a:t>0.01 til 0.02 mg/kg (0.1 - 0.5 mg)</a:t>
                      </a:r>
                      <a:endParaRPr lang="is-IS" sz="600" dirty="0">
                        <a:solidFill>
                          <a:schemeClr val="tx1"/>
                        </a:solidFill>
                        <a:sym typeface="Helvetica Neue"/>
                      </a:endParaRPr>
                    </a:p>
                  </a:txBody>
                  <a:tcPr marL="35719" marR="35719" marT="35719" marB="35719" anchor="ctr" horzOverflow="overflow">
                    <a:solidFill>
                      <a:schemeClr val="bg1"/>
                    </a:solidFill>
                  </a:tcPr>
                </a:tc>
                <a:extLst>
                  <a:ext uri="{0D108BD9-81ED-4DB2-BD59-A6C34878D82A}">
                    <a16:rowId xmlns:a16="http://schemas.microsoft.com/office/drawing/2014/main" val="546796941"/>
                  </a:ext>
                </a:extLst>
              </a:tr>
            </a:tbl>
          </a:graphicData>
        </a:graphic>
      </p:graphicFrame>
      <p:sp>
        <p:nvSpPr>
          <p:cNvPr id="106" name="Æðaverk lyf">
            <a:extLst>
              <a:ext uri="{FF2B5EF4-FFF2-40B4-BE49-F238E27FC236}">
                <a16:creationId xmlns:a16="http://schemas.microsoft.com/office/drawing/2014/main" id="{A0853D81-7140-42F0-9EA1-EBC5ECD5A640}"/>
              </a:ext>
            </a:extLst>
          </p:cNvPr>
          <p:cNvSpPr txBox="1"/>
          <p:nvPr/>
        </p:nvSpPr>
        <p:spPr>
          <a:xfrm>
            <a:off x="5306322" y="2900243"/>
            <a:ext cx="1739247" cy="210623"/>
          </a:xfrm>
          <a:prstGeom prst="rect">
            <a:avLst/>
          </a:prstGeom>
          <a:ln w="12700">
            <a:miter lim="400000"/>
          </a:ln>
          <a:extLst>
            <a:ext uri="{C572A759-6A51-4108-AA02-DFA0A04FC94B}">
              <ma14:wrappingTextBoxFlag xmlns:ma14="http://schemas.microsoft.com/office/mac/drawingml/2011/main" xmlns="" val="1"/>
            </a:ext>
          </a:extLst>
        </p:spPr>
        <p:txBody>
          <a:bodyPr wrap="none" lIns="35713" tIns="35713" rIns="35713" bIns="35713" anchor="ctr">
            <a:spAutoFit/>
          </a:bodyPr>
          <a:lstStyle>
            <a:lvl1pPr>
              <a:defRPr sz="1700"/>
            </a:lvl1pPr>
          </a:lstStyle>
          <a:p>
            <a:pPr algn="ctr" defTabSz="410703" hangingPunct="0"/>
            <a:r>
              <a:rPr sz="900" b="1" kern="0" dirty="0">
                <a:solidFill>
                  <a:srgbClr val="000000"/>
                </a:solidFill>
                <a:latin typeface="Helvetica Neue"/>
                <a:ea typeface="Helvetica Neue"/>
                <a:cs typeface="Helvetica Neue"/>
                <a:sym typeface="Helvetica Neue"/>
              </a:rPr>
              <a:t>Æðav</a:t>
            </a:r>
            <a:r>
              <a:rPr lang="is-IS" sz="900" b="1" kern="0" dirty="0">
                <a:solidFill>
                  <a:srgbClr val="000000"/>
                </a:solidFill>
                <a:latin typeface="Helvetica Neue"/>
                <a:ea typeface="Helvetica Neue"/>
                <a:cs typeface="Helvetica Neue"/>
                <a:sym typeface="Helvetica Neue"/>
              </a:rPr>
              <a:t>i</a:t>
            </a:r>
            <a:r>
              <a:rPr sz="900" b="1" kern="0" dirty="0">
                <a:solidFill>
                  <a:srgbClr val="000000"/>
                </a:solidFill>
                <a:latin typeface="Helvetica Neue"/>
                <a:ea typeface="Helvetica Neue"/>
                <a:cs typeface="Helvetica Neue"/>
                <a:sym typeface="Helvetica Neue"/>
              </a:rPr>
              <a:t>rk lyf </a:t>
            </a:r>
            <a:r>
              <a:rPr lang="is-IS" sz="900" b="1" kern="0" dirty="0">
                <a:solidFill>
                  <a:srgbClr val="000000"/>
                </a:solidFill>
                <a:latin typeface="Helvetica Neue"/>
                <a:ea typeface="Helvetica Neue"/>
                <a:cs typeface="Helvetica Neue"/>
                <a:sym typeface="Helvetica Neue"/>
              </a:rPr>
              <a:t> - stakir skammtar</a:t>
            </a:r>
            <a:endParaRPr sz="900" b="1" kern="0" dirty="0">
              <a:solidFill>
                <a:srgbClr val="000000"/>
              </a:solidFill>
              <a:latin typeface="Helvetica Neue"/>
              <a:ea typeface="Helvetica Neue"/>
              <a:cs typeface="Helvetica Neue"/>
              <a:sym typeface="Helvetica Neue"/>
            </a:endParaRPr>
          </a:p>
        </p:txBody>
      </p:sp>
      <p:graphicFrame>
        <p:nvGraphicFramePr>
          <p:cNvPr id="107" name="Tabell 5">
            <a:extLst>
              <a:ext uri="{FF2B5EF4-FFF2-40B4-BE49-F238E27FC236}">
                <a16:creationId xmlns:a16="http://schemas.microsoft.com/office/drawing/2014/main" id="{0CED753A-47DB-4AE5-90C4-61CC55B278AC}"/>
              </a:ext>
            </a:extLst>
          </p:cNvPr>
          <p:cNvGraphicFramePr>
            <a:graphicFrameLocks noGrp="1"/>
          </p:cNvGraphicFramePr>
          <p:nvPr>
            <p:extLst>
              <p:ext uri="{D42A27DB-BD31-4B8C-83A1-F6EECF244321}">
                <p14:modId xmlns:p14="http://schemas.microsoft.com/office/powerpoint/2010/main" val="2400468436"/>
              </p:ext>
            </p:extLst>
          </p:nvPr>
        </p:nvGraphicFramePr>
        <p:xfrm>
          <a:off x="5310993" y="4352928"/>
          <a:ext cx="3476265" cy="569596"/>
        </p:xfrm>
        <a:graphic>
          <a:graphicData uri="http://schemas.openxmlformats.org/drawingml/2006/table">
            <a:tbl>
              <a:tblPr firstRow="1" firstCol="1" bandRow="1"/>
              <a:tblGrid>
                <a:gridCol w="854627">
                  <a:extLst>
                    <a:ext uri="{9D8B030D-6E8A-4147-A177-3AD203B41FA5}">
                      <a16:colId xmlns:a16="http://schemas.microsoft.com/office/drawing/2014/main" val="20000"/>
                    </a:ext>
                  </a:extLst>
                </a:gridCol>
                <a:gridCol w="1776771">
                  <a:extLst>
                    <a:ext uri="{9D8B030D-6E8A-4147-A177-3AD203B41FA5}">
                      <a16:colId xmlns:a16="http://schemas.microsoft.com/office/drawing/2014/main" val="20001"/>
                    </a:ext>
                  </a:extLst>
                </a:gridCol>
                <a:gridCol w="844867">
                  <a:extLst>
                    <a:ext uri="{9D8B030D-6E8A-4147-A177-3AD203B41FA5}">
                      <a16:colId xmlns:a16="http://schemas.microsoft.com/office/drawing/2014/main" val="20002"/>
                    </a:ext>
                  </a:extLst>
                </a:gridCol>
              </a:tblGrid>
              <a:tr h="192235">
                <a:tc>
                  <a:txBody>
                    <a:bodyPr/>
                    <a:lstStyle/>
                    <a:p>
                      <a:pPr marL="0" marR="0" indent="0" algn="ctr" defTabSz="914400" eaLnBrk="1" fontAlgn="auto" latinLnBrk="0" hangingPunct="1">
                        <a:lnSpc>
                          <a:spcPct val="100000"/>
                        </a:lnSpc>
                        <a:spcBef>
                          <a:spcPts val="0"/>
                        </a:spcBef>
                        <a:spcAft>
                          <a:spcPts val="0"/>
                        </a:spcAft>
                        <a:buClrTx/>
                        <a:buSzTx/>
                        <a:buFontTx/>
                        <a:buNone/>
                        <a:tabLst/>
                        <a:defRPr sz="1800" b="0">
                          <a:solidFill>
                            <a:srgbClr val="000000"/>
                          </a:solidFill>
                        </a:defRPr>
                      </a:pPr>
                      <a:r>
                        <a:rPr lang="is-IS" sz="700" b="1" dirty="0">
                          <a:sym typeface="Helvetica Neue"/>
                        </a:rPr>
                        <a:t>Adrenalín dreypi</a:t>
                      </a:r>
                    </a:p>
                  </a:txBody>
                  <a:tcPr marL="35719" marR="35719" marT="35719" marB="35719" anchor="ctr" horzOverflow="overflow">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sz="1800"/>
                      </a:pPr>
                      <a:r>
                        <a:rPr lang="is-IS" sz="700" dirty="0">
                          <a:sym typeface="Helvetica Neue"/>
                        </a:rPr>
                        <a:t>Byrjað</a:t>
                      </a:r>
                      <a:r>
                        <a:rPr lang="is-IS" sz="700" baseline="0" dirty="0">
                          <a:sym typeface="Helvetica Neue"/>
                        </a:rPr>
                        <a:t> á</a:t>
                      </a:r>
                      <a:r>
                        <a:rPr lang="is-IS" sz="700" dirty="0">
                          <a:sym typeface="Helvetica Neue"/>
                        </a:rPr>
                        <a:t> 0.05 </a:t>
                      </a:r>
                      <a:r>
                        <a:rPr lang="is-IS" sz="700" dirty="0" err="1">
                          <a:sym typeface="Helvetica Neue"/>
                        </a:rPr>
                        <a:t>microg</a:t>
                      </a:r>
                      <a:r>
                        <a:rPr lang="is-IS" sz="700" dirty="0">
                          <a:sym typeface="Helvetica Neue"/>
                        </a:rPr>
                        <a:t>/kg/</a:t>
                      </a:r>
                      <a:r>
                        <a:rPr lang="is-IS" sz="700" dirty="0" err="1">
                          <a:sym typeface="Helvetica Neue"/>
                        </a:rPr>
                        <a:t>min</a:t>
                      </a:r>
                      <a:r>
                        <a:rPr lang="is-IS" sz="700" dirty="0">
                          <a:sym typeface="Helvetica Neue"/>
                        </a:rPr>
                        <a:t>.</a:t>
                      </a:r>
                      <a:r>
                        <a:rPr lang="is-IS" sz="700" baseline="0" dirty="0">
                          <a:sym typeface="Helvetica Neue"/>
                        </a:rPr>
                        <a:t> </a:t>
                      </a:r>
                      <a:r>
                        <a:rPr lang="is-IS" sz="700" dirty="0">
                          <a:sym typeface="Helvetica Neue"/>
                        </a:rPr>
                        <a:t>Hámarksskammtur </a:t>
                      </a:r>
                      <a:r>
                        <a:rPr lang="is-IS" sz="700" baseline="0" dirty="0">
                          <a:sym typeface="Helvetica Neue"/>
                        </a:rPr>
                        <a:t>0.5 </a:t>
                      </a:r>
                      <a:r>
                        <a:rPr lang="is-IS" sz="700" baseline="0" dirty="0" err="1">
                          <a:sym typeface="Helvetica Neue"/>
                        </a:rPr>
                        <a:t>microg</a:t>
                      </a:r>
                      <a:r>
                        <a:rPr lang="is-IS" sz="700" baseline="0" dirty="0">
                          <a:sym typeface="Helvetica Neue"/>
                        </a:rPr>
                        <a:t>/kg/</a:t>
                      </a:r>
                      <a:r>
                        <a:rPr lang="is-IS" sz="700" baseline="0" dirty="0" err="1">
                          <a:sym typeface="Helvetica Neue"/>
                        </a:rPr>
                        <a:t>min</a:t>
                      </a:r>
                      <a:endParaRPr lang="is-IS" sz="700" dirty="0">
                        <a:sym typeface="Helvetica Neue"/>
                      </a:endParaRPr>
                    </a:p>
                  </a:txBody>
                  <a:tcPr marL="35719" marR="35719" marT="35719" marB="35719" anchor="ctr" horzOverflow="overflow">
                    <a:solidFill>
                      <a:schemeClr val="bg1"/>
                    </a:solidFill>
                  </a:tcPr>
                </a:tc>
                <a:tc>
                  <a:txBody>
                    <a:bodyPr/>
                    <a:lstStyle/>
                    <a:p>
                      <a:pPr defTabSz="914400">
                        <a:defRPr sz="1800"/>
                      </a:pPr>
                      <a:r>
                        <a:rPr lang="is-IS" sz="700" dirty="0">
                          <a:sym typeface="Helvetica Neue"/>
                        </a:rPr>
                        <a:t>Má gefa í góðan útæðalegg </a:t>
                      </a:r>
                      <a:endParaRPr sz="700" dirty="0">
                        <a:sym typeface="Helvetica Neue"/>
                      </a:endParaRPr>
                    </a:p>
                  </a:txBody>
                  <a:tcPr marL="35719" marR="35719" marT="35719" marB="35719" anchor="ctr" horzOverflow="overflow">
                    <a:solidFill>
                      <a:schemeClr val="bg1"/>
                    </a:solidFill>
                  </a:tcPr>
                </a:tc>
                <a:extLst>
                  <a:ext uri="{0D108BD9-81ED-4DB2-BD59-A6C34878D82A}">
                    <a16:rowId xmlns:a16="http://schemas.microsoft.com/office/drawing/2014/main" val="10000"/>
                  </a:ext>
                </a:extLst>
              </a:tr>
              <a:tr h="192235">
                <a:tc>
                  <a:txBody>
                    <a:bodyPr/>
                    <a:lstStyle/>
                    <a:p>
                      <a:pPr marL="0" marR="0" indent="0" algn="ctr" defTabSz="914400" eaLnBrk="1" fontAlgn="auto" latinLnBrk="0" hangingPunct="1">
                        <a:lnSpc>
                          <a:spcPct val="100000"/>
                        </a:lnSpc>
                        <a:spcBef>
                          <a:spcPts val="0"/>
                        </a:spcBef>
                        <a:spcAft>
                          <a:spcPts val="0"/>
                        </a:spcAft>
                        <a:buClrTx/>
                        <a:buSzTx/>
                        <a:buFontTx/>
                        <a:buNone/>
                        <a:tabLst/>
                        <a:defRPr sz="1800" b="0">
                          <a:solidFill>
                            <a:srgbClr val="000000"/>
                          </a:solidFill>
                        </a:defRPr>
                      </a:pPr>
                      <a:r>
                        <a:rPr lang="is-IS" sz="700" b="1" dirty="0" err="1">
                          <a:sym typeface="Helvetica Neue"/>
                        </a:rPr>
                        <a:t>Noradrenalín</a:t>
                      </a:r>
                      <a:r>
                        <a:rPr lang="is-IS" sz="700" b="1" dirty="0">
                          <a:sym typeface="Helvetica Neue"/>
                        </a:rPr>
                        <a:t> dreypi</a:t>
                      </a:r>
                    </a:p>
                  </a:txBody>
                  <a:tcPr marL="35719" marR="35719" marT="35719" marB="35719" anchor="ctr" horzOverflow="overflow">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sz="1800"/>
                      </a:pPr>
                      <a:r>
                        <a:rPr lang="is-IS" sz="700" dirty="0">
                          <a:sym typeface="Helvetica Neue"/>
                        </a:rPr>
                        <a:t>Byrjað</a:t>
                      </a:r>
                      <a:r>
                        <a:rPr lang="is-IS" sz="700" baseline="0" dirty="0">
                          <a:sym typeface="Helvetica Neue"/>
                        </a:rPr>
                        <a:t> á </a:t>
                      </a:r>
                      <a:r>
                        <a:rPr lang="is-IS" sz="700" dirty="0">
                          <a:sym typeface="Helvetica Neue"/>
                        </a:rPr>
                        <a:t>0.05microg/kg/</a:t>
                      </a:r>
                      <a:r>
                        <a:rPr lang="is-IS" sz="700" dirty="0" err="1">
                          <a:sym typeface="Helvetica Neue"/>
                        </a:rPr>
                        <a:t>min</a:t>
                      </a:r>
                      <a:r>
                        <a:rPr lang="is-IS" sz="700" dirty="0">
                          <a:sym typeface="Helvetica Neue"/>
                        </a:rPr>
                        <a:t>. Hámarksskammtur </a:t>
                      </a:r>
                      <a:r>
                        <a:rPr lang="is-IS" sz="700" baseline="0" dirty="0">
                          <a:sym typeface="Helvetica Neue"/>
                        </a:rPr>
                        <a:t>0.5 </a:t>
                      </a:r>
                      <a:r>
                        <a:rPr lang="is-IS" sz="700" baseline="0" dirty="0" err="1">
                          <a:sym typeface="Helvetica Neue"/>
                        </a:rPr>
                        <a:t>microg</a:t>
                      </a:r>
                      <a:r>
                        <a:rPr lang="is-IS" sz="700" baseline="0" dirty="0">
                          <a:sym typeface="Helvetica Neue"/>
                        </a:rPr>
                        <a:t>/kg/</a:t>
                      </a:r>
                      <a:r>
                        <a:rPr lang="is-IS" sz="700" baseline="0" dirty="0" err="1">
                          <a:sym typeface="Helvetica Neue"/>
                        </a:rPr>
                        <a:t>min</a:t>
                      </a:r>
                      <a:endParaRPr lang="is-IS" sz="700" dirty="0">
                        <a:sym typeface="Helvetica Neue"/>
                      </a:endParaRPr>
                    </a:p>
                  </a:txBody>
                  <a:tcPr marL="35719" marR="35719" marT="35719" marB="35719" anchor="ctr" horzOverflow="overflow">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sz="1000">
                          <a:sym typeface="Helvetica Neue"/>
                        </a:defRPr>
                      </a:pPr>
                      <a:r>
                        <a:rPr lang="is-IS" sz="700" dirty="0">
                          <a:sym typeface="Helvetica Neue"/>
                        </a:rPr>
                        <a:t>Má gefa í góðan útæðalegg </a:t>
                      </a:r>
                    </a:p>
                  </a:txBody>
                  <a:tcPr marL="35719" marR="35719" marT="35719" marB="35719" anchor="ctr" horzOverflow="overflow">
                    <a:solidFill>
                      <a:schemeClr val="bg1"/>
                    </a:solidFill>
                  </a:tcPr>
                </a:tc>
                <a:extLst>
                  <a:ext uri="{0D108BD9-81ED-4DB2-BD59-A6C34878D82A}">
                    <a16:rowId xmlns:a16="http://schemas.microsoft.com/office/drawing/2014/main" val="10001"/>
                  </a:ext>
                </a:extLst>
              </a:tr>
            </a:tbl>
          </a:graphicData>
        </a:graphic>
      </p:graphicFrame>
      <p:sp>
        <p:nvSpPr>
          <p:cNvPr id="108" name="Æðaverk lyf">
            <a:extLst>
              <a:ext uri="{FF2B5EF4-FFF2-40B4-BE49-F238E27FC236}">
                <a16:creationId xmlns:a16="http://schemas.microsoft.com/office/drawing/2014/main" id="{AEE08128-B528-40F0-9207-048E7255769B}"/>
              </a:ext>
            </a:extLst>
          </p:cNvPr>
          <p:cNvSpPr txBox="1"/>
          <p:nvPr/>
        </p:nvSpPr>
        <p:spPr>
          <a:xfrm>
            <a:off x="5310993" y="4140813"/>
            <a:ext cx="1272910" cy="210623"/>
          </a:xfrm>
          <a:prstGeom prst="rect">
            <a:avLst/>
          </a:prstGeom>
          <a:ln w="12700">
            <a:miter lim="400000"/>
          </a:ln>
          <a:extLst>
            <a:ext uri="{C572A759-6A51-4108-AA02-DFA0A04FC94B}">
              <ma14:wrappingTextBoxFlag xmlns:ma14="http://schemas.microsoft.com/office/mac/drawingml/2011/main" xmlns="" val="1"/>
            </a:ext>
          </a:extLst>
        </p:spPr>
        <p:txBody>
          <a:bodyPr wrap="none" lIns="35713" tIns="35713" rIns="35713" bIns="35713" anchor="ctr">
            <a:spAutoFit/>
          </a:bodyPr>
          <a:lstStyle>
            <a:lvl1pPr>
              <a:defRPr sz="1700"/>
            </a:lvl1pPr>
          </a:lstStyle>
          <a:p>
            <a:pPr algn="ctr" defTabSz="410703" hangingPunct="0"/>
            <a:r>
              <a:rPr sz="900" b="1" kern="0" dirty="0">
                <a:solidFill>
                  <a:srgbClr val="000000"/>
                </a:solidFill>
                <a:latin typeface="Helvetica Neue"/>
                <a:ea typeface="Helvetica Neue"/>
                <a:cs typeface="Helvetica Neue"/>
                <a:sym typeface="Helvetica Neue"/>
              </a:rPr>
              <a:t>Æðav</a:t>
            </a:r>
            <a:r>
              <a:rPr lang="is-IS" sz="900" b="1" kern="0" dirty="0">
                <a:solidFill>
                  <a:srgbClr val="000000"/>
                </a:solidFill>
                <a:latin typeface="Helvetica Neue"/>
                <a:ea typeface="Helvetica Neue"/>
                <a:cs typeface="Helvetica Neue"/>
                <a:sym typeface="Helvetica Neue"/>
              </a:rPr>
              <a:t>i</a:t>
            </a:r>
            <a:r>
              <a:rPr sz="900" b="1" kern="0" dirty="0">
                <a:solidFill>
                  <a:srgbClr val="000000"/>
                </a:solidFill>
                <a:latin typeface="Helvetica Neue"/>
                <a:ea typeface="Helvetica Neue"/>
                <a:cs typeface="Helvetica Neue"/>
                <a:sym typeface="Helvetica Neue"/>
              </a:rPr>
              <a:t>rk lyf </a:t>
            </a:r>
            <a:r>
              <a:rPr lang="is-IS" sz="900" b="1" kern="0" dirty="0">
                <a:solidFill>
                  <a:srgbClr val="000000"/>
                </a:solidFill>
                <a:latin typeface="Helvetica Neue"/>
                <a:ea typeface="Helvetica Neue"/>
                <a:cs typeface="Helvetica Neue"/>
                <a:sym typeface="Helvetica Neue"/>
              </a:rPr>
              <a:t> - sídreypi</a:t>
            </a:r>
          </a:p>
        </p:txBody>
      </p:sp>
      <p:sp>
        <p:nvSpPr>
          <p:cNvPr id="109" name="TextBox 108">
            <a:extLst>
              <a:ext uri="{FF2B5EF4-FFF2-40B4-BE49-F238E27FC236}">
                <a16:creationId xmlns:a16="http://schemas.microsoft.com/office/drawing/2014/main" id="{ED5E4236-7BC0-45CB-AAE5-D253E5BE0A18}"/>
              </a:ext>
            </a:extLst>
          </p:cNvPr>
          <p:cNvSpPr txBox="1"/>
          <p:nvPr/>
        </p:nvSpPr>
        <p:spPr>
          <a:xfrm>
            <a:off x="7830339" y="6648481"/>
            <a:ext cx="1229504" cy="1949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s-IS" sz="600" i="0" u="none" strike="noStrike" cap="none" spc="0" normalizeH="0" baseline="0" dirty="0">
                <a:ln>
                  <a:noFill/>
                </a:ln>
                <a:solidFill>
                  <a:srgbClr val="000000"/>
                </a:solidFill>
                <a:effectLst/>
                <a:uFillTx/>
                <a:latin typeface="Helvetica Neue"/>
                <a:ea typeface="Helvetica Neue"/>
                <a:cs typeface="Helvetica Neue"/>
                <a:sym typeface="Helvetica Neue"/>
              </a:rPr>
              <a:t>Janúar 2021:  EC, GT, HMB, </a:t>
            </a:r>
            <a:r>
              <a:rPr kumimoji="0" lang="is-IS" sz="600" i="0" u="none" strike="noStrike" cap="none" spc="0" normalizeH="0" dirty="0">
                <a:ln>
                  <a:noFill/>
                </a:ln>
                <a:solidFill>
                  <a:srgbClr val="000000"/>
                </a:solidFill>
                <a:effectLst/>
                <a:uFillTx/>
                <a:latin typeface="Helvetica Neue"/>
                <a:ea typeface="Helvetica Neue"/>
                <a:cs typeface="Helvetica Neue"/>
                <a:sym typeface="Helvetica Neue"/>
              </a:rPr>
              <a:t>SÁ.</a:t>
            </a:r>
            <a:endParaRPr kumimoji="0" lang="is-IS" sz="60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grpSp>
        <p:nvGrpSpPr>
          <p:cNvPr id="168" name="Group 167">
            <a:extLst>
              <a:ext uri="{FF2B5EF4-FFF2-40B4-BE49-F238E27FC236}">
                <a16:creationId xmlns:a16="http://schemas.microsoft.com/office/drawing/2014/main" id="{1ABA192F-DBFD-4B9A-A3F0-27500181CB37}"/>
              </a:ext>
            </a:extLst>
          </p:cNvPr>
          <p:cNvGrpSpPr/>
          <p:nvPr/>
        </p:nvGrpSpPr>
        <p:grpSpPr>
          <a:xfrm>
            <a:off x="2684622" y="2287769"/>
            <a:ext cx="2331353" cy="1595658"/>
            <a:chOff x="2684622" y="2287769"/>
            <a:chExt cx="2331353" cy="1595658"/>
          </a:xfrm>
        </p:grpSpPr>
        <p:sp>
          <p:nvSpPr>
            <p:cNvPr id="111" name="Rectangle aux angles arrondis">
              <a:extLst>
                <a:ext uri="{FF2B5EF4-FFF2-40B4-BE49-F238E27FC236}">
                  <a16:creationId xmlns:a16="http://schemas.microsoft.com/office/drawing/2014/main" id="{EBFDC51E-A992-420B-A8A3-B230B5CAB8C9}"/>
                </a:ext>
              </a:extLst>
            </p:cNvPr>
            <p:cNvSpPr/>
            <p:nvPr/>
          </p:nvSpPr>
          <p:spPr>
            <a:xfrm>
              <a:off x="2684623" y="2340383"/>
              <a:ext cx="2331352" cy="1543044"/>
            </a:xfrm>
            <a:prstGeom prst="roundRect">
              <a:avLst>
                <a:gd name="adj" fmla="val 9755"/>
              </a:avLst>
            </a:prstGeom>
            <a:solidFill>
              <a:srgbClr val="D6D5D5"/>
            </a:solidFill>
            <a:ln w="12700">
              <a:solidFill>
                <a:srgbClr val="2C5790"/>
              </a:solidFill>
              <a:miter lim="400000"/>
            </a:ln>
            <a:extLst>
              <a:ext uri="{C572A759-6A51-4108-AA02-DFA0A04FC94B}">
                <ma14:wrappingTextBoxFlag xmlns:ma14="http://schemas.microsoft.com/office/mac/drawingml/2011/main" xmlns="" val="1"/>
              </a:ext>
            </a:extLst>
          </p:spPr>
          <p:txBody>
            <a:bodyPr lIns="35713" tIns="35713" rIns="35713" bIns="35713"/>
            <a:lstStyle/>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p:txBody>
        </p:sp>
        <p:sp>
          <p:nvSpPr>
            <p:cNvPr id="112" name="Rectangle aux angles arrondis">
              <a:extLst>
                <a:ext uri="{FF2B5EF4-FFF2-40B4-BE49-F238E27FC236}">
                  <a16:creationId xmlns:a16="http://schemas.microsoft.com/office/drawing/2014/main" id="{33881090-ACC6-4424-9CD0-A9B6572EBDCC}"/>
                </a:ext>
              </a:extLst>
            </p:cNvPr>
            <p:cNvSpPr/>
            <p:nvPr/>
          </p:nvSpPr>
          <p:spPr>
            <a:xfrm>
              <a:off x="2684623" y="2287769"/>
              <a:ext cx="2331352" cy="339220"/>
            </a:xfrm>
            <a:prstGeom prst="roundRect">
              <a:avLst>
                <a:gd name="adj" fmla="val 25620"/>
              </a:avLst>
            </a:prstGeom>
            <a:solidFill>
              <a:srgbClr val="2E5793"/>
            </a:solidFill>
            <a:ln w="12700">
              <a:solidFill>
                <a:srgbClr val="2C5790"/>
              </a:solidFill>
              <a:miter lim="400000"/>
            </a:ln>
          </p:spPr>
          <p:txBody>
            <a:bodyPr lIns="35713" tIns="35713" rIns="35713" bIns="35713" anchor="ctr"/>
            <a:lstStyle/>
            <a:p>
              <a:pPr algn="ctr" defTabSz="410703"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grpSp>
          <p:nvGrpSpPr>
            <p:cNvPr id="119" name="Group 118">
              <a:extLst>
                <a:ext uri="{FF2B5EF4-FFF2-40B4-BE49-F238E27FC236}">
                  <a16:creationId xmlns:a16="http://schemas.microsoft.com/office/drawing/2014/main" id="{71B9EC9B-4BD9-425A-90B7-76BAB6270E78}"/>
                </a:ext>
              </a:extLst>
            </p:cNvPr>
            <p:cNvGrpSpPr/>
            <p:nvPr/>
          </p:nvGrpSpPr>
          <p:grpSpPr>
            <a:xfrm>
              <a:off x="2789730" y="2694586"/>
              <a:ext cx="1993541" cy="288032"/>
              <a:chOff x="6885759" y="2455531"/>
              <a:chExt cx="1868551" cy="211404"/>
            </a:xfrm>
          </p:grpSpPr>
          <p:sp>
            <p:nvSpPr>
              <p:cNvPr id="120" name="TextBox 119">
                <a:extLst>
                  <a:ext uri="{FF2B5EF4-FFF2-40B4-BE49-F238E27FC236}">
                    <a16:creationId xmlns:a16="http://schemas.microsoft.com/office/drawing/2014/main" id="{BE94505F-816B-41CF-BFD1-85F96C769ED4}"/>
                  </a:ext>
                </a:extLst>
              </p:cNvPr>
              <p:cNvSpPr txBox="1"/>
              <p:nvPr/>
            </p:nvSpPr>
            <p:spPr>
              <a:xfrm>
                <a:off x="7024169" y="2455531"/>
                <a:ext cx="1730141" cy="211404"/>
              </a:xfrm>
              <a:prstGeom prst="rect">
                <a:avLst/>
              </a:prstGeom>
              <a:noFill/>
            </p:spPr>
            <p:txBody>
              <a:bodyPr wrap="none" lIns="0" tIns="0" rIns="0" bIns="0" rtlCol="0" anchor="ctr">
                <a:noAutofit/>
              </a:bodyPr>
              <a:lstStyle/>
              <a:p>
                <a:r>
                  <a:rPr lang="is-IS" sz="850" b="1" dirty="0">
                    <a:latin typeface="Helvetica Neue"/>
                  </a:rPr>
                  <a:t>Staðlaður yfirfarinn öndunarvegavagn</a:t>
                </a:r>
              </a:p>
              <a:p>
                <a:r>
                  <a:rPr lang="is-IS" sz="850" b="1" dirty="0">
                    <a:latin typeface="Helvetica Neue"/>
                  </a:rPr>
                  <a:t>til staðar – DAS verklag sýnilegt</a:t>
                </a:r>
                <a:endParaRPr lang="is-IS" sz="850" dirty="0">
                  <a:latin typeface="Helvetica Neue"/>
                </a:endParaRPr>
              </a:p>
            </p:txBody>
          </p:sp>
          <p:sp>
            <p:nvSpPr>
              <p:cNvPr id="121" name="Rectangle 120">
                <a:extLst>
                  <a:ext uri="{FF2B5EF4-FFF2-40B4-BE49-F238E27FC236}">
                    <a16:creationId xmlns:a16="http://schemas.microsoft.com/office/drawing/2014/main" id="{10C64EF1-B96D-4D5A-A5FD-1A85DEEE2FF8}"/>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sp>
          <p:nvSpPr>
            <p:cNvPr id="122" name="Undirbúningur tækja">
              <a:extLst>
                <a:ext uri="{FF2B5EF4-FFF2-40B4-BE49-F238E27FC236}">
                  <a16:creationId xmlns:a16="http://schemas.microsoft.com/office/drawing/2014/main" id="{56B8D61D-8B3B-4B75-9648-B487392345B1}"/>
                </a:ext>
              </a:extLst>
            </p:cNvPr>
            <p:cNvSpPr txBox="1"/>
            <p:nvPr/>
          </p:nvSpPr>
          <p:spPr>
            <a:xfrm>
              <a:off x="2684622" y="2319675"/>
              <a:ext cx="2331352" cy="272178"/>
            </a:xfrm>
            <a:prstGeom prst="rect">
              <a:avLst/>
            </a:prstGeom>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lvl1pPr>
                <a:defRPr sz="1800">
                  <a:solidFill>
                    <a:srgbClr val="FFFFFF"/>
                  </a:solidFill>
                </a:defRPr>
              </a:lvl1pPr>
            </a:lstStyle>
            <a:p>
              <a:pPr algn="ctr" defTabSz="410703" hangingPunct="0"/>
              <a:r>
                <a:rPr lang="is-IS" sz="1300" b="1" kern="0" dirty="0">
                  <a:latin typeface="Helvetica Neue"/>
                  <a:ea typeface="Helvetica Neue"/>
                  <a:cs typeface="Helvetica Neue"/>
                  <a:sym typeface="Helvetica Neue"/>
                </a:rPr>
                <a:t>Staðfesta hlutverk í teymi</a:t>
              </a:r>
            </a:p>
          </p:txBody>
        </p:sp>
        <p:grpSp>
          <p:nvGrpSpPr>
            <p:cNvPr id="130" name="Group 129">
              <a:extLst>
                <a:ext uri="{FF2B5EF4-FFF2-40B4-BE49-F238E27FC236}">
                  <a16:creationId xmlns:a16="http://schemas.microsoft.com/office/drawing/2014/main" id="{3FC23A68-2668-41C1-BB0B-5432D55A0934}"/>
                </a:ext>
              </a:extLst>
            </p:cNvPr>
            <p:cNvGrpSpPr/>
            <p:nvPr/>
          </p:nvGrpSpPr>
          <p:grpSpPr>
            <a:xfrm>
              <a:off x="2789730" y="3023684"/>
              <a:ext cx="1993541" cy="802096"/>
              <a:chOff x="6885759" y="2455531"/>
              <a:chExt cx="1868551" cy="588707"/>
            </a:xfrm>
          </p:grpSpPr>
          <p:sp>
            <p:nvSpPr>
              <p:cNvPr id="131" name="TextBox 130">
                <a:extLst>
                  <a:ext uri="{FF2B5EF4-FFF2-40B4-BE49-F238E27FC236}">
                    <a16:creationId xmlns:a16="http://schemas.microsoft.com/office/drawing/2014/main" id="{691063DC-760E-4060-800D-45BDC36DA1E1}"/>
                  </a:ext>
                </a:extLst>
              </p:cNvPr>
              <p:cNvSpPr txBox="1"/>
              <p:nvPr/>
            </p:nvSpPr>
            <p:spPr>
              <a:xfrm>
                <a:off x="7024169" y="2455531"/>
                <a:ext cx="1730141" cy="588707"/>
              </a:xfrm>
              <a:prstGeom prst="rect">
                <a:avLst/>
              </a:prstGeom>
              <a:noFill/>
            </p:spPr>
            <p:txBody>
              <a:bodyPr wrap="none" lIns="0" tIns="0" rIns="0" bIns="0" rtlCol="0" anchor="ctr">
                <a:noAutofit/>
              </a:bodyPr>
              <a:lstStyle/>
              <a:p>
                <a:r>
                  <a:rPr lang="is-IS" sz="850" b="1" dirty="0">
                    <a:latin typeface="Helvetica Neue"/>
                  </a:rPr>
                  <a:t>Aðferðir til barkaþræðingar og röð</a:t>
                </a:r>
              </a:p>
              <a:p>
                <a:r>
                  <a:rPr lang="is-IS" sz="850" b="1" dirty="0">
                    <a:latin typeface="Helvetica Neue"/>
                  </a:rPr>
                  <a:t>þeirra ákveðin og rædd með öllu teymi:</a:t>
                </a:r>
              </a:p>
              <a:p>
                <a:pPr>
                  <a:tabLst>
                    <a:tab pos="176213" algn="l"/>
                  </a:tabLst>
                </a:pPr>
                <a:r>
                  <a:rPr lang="is-IS" sz="850" b="1" dirty="0">
                    <a:latin typeface="Helvetica Neue"/>
                  </a:rPr>
                  <a:t>	</a:t>
                </a:r>
                <a:r>
                  <a:rPr lang="is-IS" sz="850" dirty="0">
                    <a:latin typeface="Helvetica Neue"/>
                  </a:rPr>
                  <a:t>Áætlun A</a:t>
                </a:r>
              </a:p>
              <a:p>
                <a:pPr>
                  <a:tabLst>
                    <a:tab pos="176213" algn="l"/>
                  </a:tabLst>
                </a:pPr>
                <a:r>
                  <a:rPr lang="is-IS" sz="850" dirty="0">
                    <a:latin typeface="Helvetica Neue"/>
                  </a:rPr>
                  <a:t>	Áætlun B</a:t>
                </a:r>
              </a:p>
              <a:p>
                <a:pPr>
                  <a:tabLst>
                    <a:tab pos="176213" algn="l"/>
                  </a:tabLst>
                </a:pPr>
                <a:r>
                  <a:rPr lang="is-IS" sz="850" dirty="0">
                    <a:latin typeface="Helvetica Neue"/>
                  </a:rPr>
                  <a:t>	Áætlun C</a:t>
                </a:r>
              </a:p>
              <a:p>
                <a:pPr>
                  <a:tabLst>
                    <a:tab pos="176213" algn="l"/>
                  </a:tabLst>
                </a:pPr>
                <a:r>
                  <a:rPr lang="is-IS" sz="850" dirty="0">
                    <a:latin typeface="Helvetica Neue"/>
                  </a:rPr>
                  <a:t>	Áætlun D</a:t>
                </a:r>
              </a:p>
            </p:txBody>
          </p:sp>
          <p:sp>
            <p:nvSpPr>
              <p:cNvPr id="132" name="Rectangle 131">
                <a:extLst>
                  <a:ext uri="{FF2B5EF4-FFF2-40B4-BE49-F238E27FC236}">
                    <a16:creationId xmlns:a16="http://schemas.microsoft.com/office/drawing/2014/main" id="{A1BCE128-B462-4216-BA14-56A95B3583AD}"/>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grpSp>
        <p:nvGrpSpPr>
          <p:cNvPr id="133" name="Grupp 12">
            <a:extLst>
              <a:ext uri="{FF2B5EF4-FFF2-40B4-BE49-F238E27FC236}">
                <a16:creationId xmlns:a16="http://schemas.microsoft.com/office/drawing/2014/main" id="{2720550E-2C24-4B75-8C30-A6371F11F5C7}"/>
              </a:ext>
            </a:extLst>
          </p:cNvPr>
          <p:cNvGrpSpPr/>
          <p:nvPr/>
        </p:nvGrpSpPr>
        <p:grpSpPr>
          <a:xfrm>
            <a:off x="2702050" y="4081817"/>
            <a:ext cx="2351915" cy="579012"/>
            <a:chOff x="3273720" y="6091406"/>
            <a:chExt cx="2587674" cy="665767"/>
          </a:xfrm>
        </p:grpSpPr>
        <p:sp>
          <p:nvSpPr>
            <p:cNvPr id="134" name="Rectangle aux angles arrondis">
              <a:extLst>
                <a:ext uri="{FF2B5EF4-FFF2-40B4-BE49-F238E27FC236}">
                  <a16:creationId xmlns:a16="http://schemas.microsoft.com/office/drawing/2014/main" id="{1086E9C9-CF3A-4C22-B349-499842D76B35}"/>
                </a:ext>
              </a:extLst>
            </p:cNvPr>
            <p:cNvSpPr/>
            <p:nvPr/>
          </p:nvSpPr>
          <p:spPr>
            <a:xfrm>
              <a:off x="3273720" y="6091406"/>
              <a:ext cx="2587674" cy="665767"/>
            </a:xfrm>
            <a:prstGeom prst="roundRect">
              <a:avLst>
                <a:gd name="adj" fmla="val 9755"/>
              </a:avLst>
            </a:prstGeom>
            <a:solidFill>
              <a:srgbClr val="D6D5D5"/>
            </a:solidFill>
            <a:ln w="19050" cmpd="sng">
              <a:solidFill>
                <a:schemeClr val="tx1"/>
              </a:solidFill>
              <a:miter lim="400000"/>
            </a:ln>
            <a:extLst>
              <a:ext uri="{C572A759-6A51-4108-AA02-DFA0A04FC94B}">
                <ma14:wrappingTextBoxFlag xmlns:ma14="http://schemas.microsoft.com/office/mac/drawingml/2011/main" xmlns="" val="1"/>
              </a:ext>
            </a:extLst>
          </p:spPr>
          <p:txBody>
            <a:bodyPr lIns="35713" tIns="35713" rIns="35713" bIns="35713"/>
            <a:lstStyle/>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p:txBody>
        </p:sp>
        <p:sp>
          <p:nvSpPr>
            <p:cNvPr id="135" name="Rectangle 134">
              <a:extLst>
                <a:ext uri="{FF2B5EF4-FFF2-40B4-BE49-F238E27FC236}">
                  <a16:creationId xmlns:a16="http://schemas.microsoft.com/office/drawing/2014/main" id="{7D1D77CC-1F5E-4F1C-B957-7012C9C5DB13}"/>
                </a:ext>
              </a:extLst>
            </p:cNvPr>
            <p:cNvSpPr/>
            <p:nvPr/>
          </p:nvSpPr>
          <p:spPr>
            <a:xfrm>
              <a:off x="3333323" y="6140650"/>
              <a:ext cx="2514374" cy="531132"/>
            </a:xfrm>
            <a:prstGeom prst="rect">
              <a:avLst/>
            </a:prstGeom>
          </p:spPr>
          <p:txBody>
            <a:bodyPr wrap="square">
              <a:spAutoFit/>
            </a:bodyPr>
            <a:lstStyle/>
            <a:p>
              <a:pPr algn="ctr" defTabSz="410703" hangingPunct="0">
                <a:lnSpc>
                  <a:spcPct val="110000"/>
                </a:lnSpc>
                <a:defRPr sz="1100"/>
              </a:pPr>
              <a:r>
                <a:rPr lang="is-IS" sz="1100" b="1" kern="0" dirty="0">
                  <a:solidFill>
                    <a:srgbClr val="000000"/>
                  </a:solidFill>
                  <a:latin typeface="Helvetica Neue"/>
                  <a:ea typeface="Helvetica Neue"/>
                  <a:cs typeface="Helvetica Neue"/>
                  <a:sym typeface="Helvetica Neue"/>
                </a:rPr>
                <a:t>TIME OUT:</a:t>
              </a:r>
              <a:br>
                <a:rPr lang="is-IS" sz="1100" b="1" kern="0" dirty="0">
                  <a:solidFill>
                    <a:srgbClr val="000000"/>
                  </a:solidFill>
                  <a:latin typeface="Helvetica Neue"/>
                  <a:ea typeface="Helvetica Neue"/>
                  <a:cs typeface="Helvetica Neue"/>
                  <a:sym typeface="Helvetica Neue"/>
                </a:rPr>
              </a:br>
              <a:r>
                <a:rPr lang="is-IS" sz="1100" b="1" kern="0" dirty="0">
                  <a:solidFill>
                    <a:srgbClr val="000000"/>
                  </a:solidFill>
                  <a:latin typeface="Helvetica Neue"/>
                  <a:ea typeface="Helvetica Neue"/>
                  <a:cs typeface="Helvetica Neue"/>
                  <a:sym typeface="Helvetica Neue"/>
                </a:rPr>
                <a:t>Einhverjar spurningar? </a:t>
              </a:r>
            </a:p>
          </p:txBody>
        </p:sp>
      </p:grpSp>
      <p:grpSp>
        <p:nvGrpSpPr>
          <p:cNvPr id="167" name="Group 166">
            <a:extLst>
              <a:ext uri="{FF2B5EF4-FFF2-40B4-BE49-F238E27FC236}">
                <a16:creationId xmlns:a16="http://schemas.microsoft.com/office/drawing/2014/main" id="{7547860F-5BA7-452C-B679-40143568158F}"/>
              </a:ext>
            </a:extLst>
          </p:cNvPr>
          <p:cNvGrpSpPr/>
          <p:nvPr/>
        </p:nvGrpSpPr>
        <p:grpSpPr>
          <a:xfrm>
            <a:off x="2689350" y="4859548"/>
            <a:ext cx="2331353" cy="1737804"/>
            <a:chOff x="2689350" y="4859548"/>
            <a:chExt cx="2331353" cy="1737804"/>
          </a:xfrm>
        </p:grpSpPr>
        <p:sp>
          <p:nvSpPr>
            <p:cNvPr id="140" name="Rectangle aux angles arrondis">
              <a:extLst>
                <a:ext uri="{FF2B5EF4-FFF2-40B4-BE49-F238E27FC236}">
                  <a16:creationId xmlns:a16="http://schemas.microsoft.com/office/drawing/2014/main" id="{9C121117-D74B-4BAC-9401-6022B121E8F8}"/>
                </a:ext>
              </a:extLst>
            </p:cNvPr>
            <p:cNvSpPr/>
            <p:nvPr/>
          </p:nvSpPr>
          <p:spPr>
            <a:xfrm>
              <a:off x="2689351" y="4859548"/>
              <a:ext cx="2331352" cy="1737804"/>
            </a:xfrm>
            <a:prstGeom prst="roundRect">
              <a:avLst>
                <a:gd name="adj" fmla="val 9755"/>
              </a:avLst>
            </a:prstGeom>
            <a:solidFill>
              <a:srgbClr val="D6D5D5"/>
            </a:solidFill>
            <a:ln w="12700">
              <a:solidFill>
                <a:srgbClr val="2C5790"/>
              </a:solidFill>
              <a:miter lim="400000"/>
            </a:ln>
            <a:extLst>
              <a:ext uri="{C572A759-6A51-4108-AA02-DFA0A04FC94B}">
                <ma14:wrappingTextBoxFlag xmlns:ma14="http://schemas.microsoft.com/office/mac/drawingml/2011/main" xmlns="" val="1"/>
              </a:ext>
            </a:extLst>
          </p:spPr>
          <p:txBody>
            <a:bodyPr lIns="35713" tIns="35713" rIns="35713" bIns="35713"/>
            <a:lstStyle/>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a:p>
              <a:pPr defTabSz="321421" hangingPunct="0">
                <a:lnSpc>
                  <a:spcPct val="90000"/>
                </a:lnSpc>
                <a:spcBef>
                  <a:spcPts val="844"/>
                </a:spcBef>
                <a:defRPr sz="866" b="0">
                  <a:latin typeface="Gill Sans"/>
                  <a:ea typeface="Gill Sans"/>
                  <a:cs typeface="Gill Sans"/>
                  <a:sym typeface="Gill Sans"/>
                </a:defRPr>
              </a:pPr>
              <a:endParaRPr sz="600" kern="0">
                <a:solidFill>
                  <a:srgbClr val="000000"/>
                </a:solidFill>
                <a:latin typeface="Gill Sans"/>
                <a:ea typeface="Gill Sans"/>
                <a:cs typeface="Gill Sans"/>
                <a:sym typeface="Gill Sans"/>
              </a:endParaRPr>
            </a:p>
          </p:txBody>
        </p:sp>
        <p:sp>
          <p:nvSpPr>
            <p:cNvPr id="141" name="Rectangle aux angles arrondis">
              <a:extLst>
                <a:ext uri="{FF2B5EF4-FFF2-40B4-BE49-F238E27FC236}">
                  <a16:creationId xmlns:a16="http://schemas.microsoft.com/office/drawing/2014/main" id="{31E613AC-C056-4F8F-AE27-022AD9272C2F}"/>
                </a:ext>
              </a:extLst>
            </p:cNvPr>
            <p:cNvSpPr/>
            <p:nvPr/>
          </p:nvSpPr>
          <p:spPr>
            <a:xfrm>
              <a:off x="2689351" y="4865359"/>
              <a:ext cx="2331352" cy="339220"/>
            </a:xfrm>
            <a:prstGeom prst="roundRect">
              <a:avLst>
                <a:gd name="adj" fmla="val 25620"/>
              </a:avLst>
            </a:prstGeom>
            <a:solidFill>
              <a:srgbClr val="2E5793"/>
            </a:solidFill>
            <a:ln w="12700">
              <a:solidFill>
                <a:srgbClr val="2C5790"/>
              </a:solidFill>
              <a:miter lim="400000"/>
            </a:ln>
          </p:spPr>
          <p:txBody>
            <a:bodyPr lIns="35713" tIns="35713" rIns="35713" bIns="35713" anchor="ctr"/>
            <a:lstStyle/>
            <a:p>
              <a:pPr algn="ctr" defTabSz="410703" hangingPunct="0">
                <a:defRPr sz="2200" b="0">
                  <a:solidFill>
                    <a:srgbClr val="FFFFFF"/>
                  </a:solidFill>
                  <a:latin typeface="+mn-lt"/>
                  <a:ea typeface="+mn-ea"/>
                  <a:cs typeface="+mn-cs"/>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grpSp>
          <p:nvGrpSpPr>
            <p:cNvPr id="142" name="Group 141">
              <a:extLst>
                <a:ext uri="{FF2B5EF4-FFF2-40B4-BE49-F238E27FC236}">
                  <a16:creationId xmlns:a16="http://schemas.microsoft.com/office/drawing/2014/main" id="{67FDAA6C-45FA-4F54-A716-329F5AF18A0B}"/>
                </a:ext>
              </a:extLst>
            </p:cNvPr>
            <p:cNvGrpSpPr/>
            <p:nvPr/>
          </p:nvGrpSpPr>
          <p:grpSpPr>
            <a:xfrm>
              <a:off x="2801840" y="5594019"/>
              <a:ext cx="1944214" cy="173421"/>
              <a:chOff x="6885759" y="2464776"/>
              <a:chExt cx="1868551" cy="127284"/>
            </a:xfrm>
          </p:grpSpPr>
          <p:sp>
            <p:nvSpPr>
              <p:cNvPr id="143" name="TextBox 142">
                <a:extLst>
                  <a:ext uri="{FF2B5EF4-FFF2-40B4-BE49-F238E27FC236}">
                    <a16:creationId xmlns:a16="http://schemas.microsoft.com/office/drawing/2014/main" id="{99F285B6-1EDD-4FD7-BC69-52CDBDEB8584}"/>
                  </a:ext>
                </a:extLst>
              </p:cNvPr>
              <p:cNvSpPr txBox="1"/>
              <p:nvPr/>
            </p:nvSpPr>
            <p:spPr>
              <a:xfrm>
                <a:off x="7024170" y="2464776"/>
                <a:ext cx="1730140" cy="127284"/>
              </a:xfrm>
              <a:prstGeom prst="rect">
                <a:avLst/>
              </a:prstGeom>
              <a:noFill/>
            </p:spPr>
            <p:txBody>
              <a:bodyPr wrap="none" lIns="0" tIns="0" rIns="0" bIns="0" rtlCol="0" anchor="ctr">
                <a:noAutofit/>
              </a:bodyPr>
              <a:lstStyle/>
              <a:p>
                <a:r>
                  <a:rPr lang="is-IS" sz="850" b="1" dirty="0">
                    <a:latin typeface="Helvetica Neue"/>
                  </a:rPr>
                  <a:t>Festa barkarennu</a:t>
                </a:r>
              </a:p>
            </p:txBody>
          </p:sp>
          <p:sp>
            <p:nvSpPr>
              <p:cNvPr id="144" name="Rectangle 143">
                <a:extLst>
                  <a:ext uri="{FF2B5EF4-FFF2-40B4-BE49-F238E27FC236}">
                    <a16:creationId xmlns:a16="http://schemas.microsoft.com/office/drawing/2014/main" id="{D07A085D-3470-4F5C-BCA2-727242DF478A}"/>
                  </a:ext>
                </a:extLst>
              </p:cNvPr>
              <p:cNvSpPr>
                <a:spLocks noChangeAspect="1"/>
              </p:cNvSpPr>
              <p:nvPr/>
            </p:nvSpPr>
            <p:spPr>
              <a:xfrm>
                <a:off x="6885759" y="2496055"/>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dirty="0"/>
              </a:p>
            </p:txBody>
          </p:sp>
        </p:grpSp>
        <p:grpSp>
          <p:nvGrpSpPr>
            <p:cNvPr id="145" name="Group 144">
              <a:extLst>
                <a:ext uri="{FF2B5EF4-FFF2-40B4-BE49-F238E27FC236}">
                  <a16:creationId xmlns:a16="http://schemas.microsoft.com/office/drawing/2014/main" id="{846C4534-F0C2-4C4A-B2A4-7A82485793C5}"/>
                </a:ext>
              </a:extLst>
            </p:cNvPr>
            <p:cNvGrpSpPr/>
            <p:nvPr/>
          </p:nvGrpSpPr>
          <p:grpSpPr>
            <a:xfrm>
              <a:off x="2801840" y="6125173"/>
              <a:ext cx="1951466" cy="173421"/>
              <a:chOff x="6885759" y="2454977"/>
              <a:chExt cx="1875521" cy="127284"/>
            </a:xfrm>
          </p:grpSpPr>
          <p:sp>
            <p:nvSpPr>
              <p:cNvPr id="146" name="TextBox 145">
                <a:extLst>
                  <a:ext uri="{FF2B5EF4-FFF2-40B4-BE49-F238E27FC236}">
                    <a16:creationId xmlns:a16="http://schemas.microsoft.com/office/drawing/2014/main" id="{AAFF1D6B-7613-4BA2-9ACB-B7263F2C0168}"/>
                  </a:ext>
                </a:extLst>
              </p:cNvPr>
              <p:cNvSpPr txBox="1"/>
              <p:nvPr/>
            </p:nvSpPr>
            <p:spPr>
              <a:xfrm>
                <a:off x="7031140" y="2454977"/>
                <a:ext cx="1730140" cy="127284"/>
              </a:xfrm>
              <a:prstGeom prst="rect">
                <a:avLst/>
              </a:prstGeom>
              <a:noFill/>
            </p:spPr>
            <p:txBody>
              <a:bodyPr wrap="none" lIns="0" tIns="0" rIns="0" bIns="0" rtlCol="0" anchor="ctr">
                <a:noAutofit/>
              </a:bodyPr>
              <a:lstStyle/>
              <a:p>
                <a:r>
                  <a:rPr lang="is-IS" sz="850" b="1" dirty="0">
                    <a:latin typeface="Helvetica Neue"/>
                  </a:rPr>
                  <a:t>Tengja við öndunarvél</a:t>
                </a:r>
              </a:p>
            </p:txBody>
          </p:sp>
          <p:sp>
            <p:nvSpPr>
              <p:cNvPr id="147" name="Rectangle 146">
                <a:extLst>
                  <a:ext uri="{FF2B5EF4-FFF2-40B4-BE49-F238E27FC236}">
                    <a16:creationId xmlns:a16="http://schemas.microsoft.com/office/drawing/2014/main" id="{597C4029-A230-41CB-BA75-B733540FB9AE}"/>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sp>
          <p:nvSpPr>
            <p:cNvPr id="151" name="Undirbúningur tækja">
              <a:extLst>
                <a:ext uri="{FF2B5EF4-FFF2-40B4-BE49-F238E27FC236}">
                  <a16:creationId xmlns:a16="http://schemas.microsoft.com/office/drawing/2014/main" id="{6CD0CB64-5C07-466D-A729-A1F58560CE61}"/>
                </a:ext>
              </a:extLst>
            </p:cNvPr>
            <p:cNvSpPr txBox="1"/>
            <p:nvPr/>
          </p:nvSpPr>
          <p:spPr>
            <a:xfrm>
              <a:off x="2689350" y="4897265"/>
              <a:ext cx="2331352" cy="272178"/>
            </a:xfrm>
            <a:prstGeom prst="rect">
              <a:avLst/>
            </a:prstGeom>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lvl1pPr>
                <a:defRPr sz="1800">
                  <a:solidFill>
                    <a:srgbClr val="FFFFFF"/>
                  </a:solidFill>
                </a:defRPr>
              </a:lvl1pPr>
            </a:lstStyle>
            <a:p>
              <a:pPr algn="ctr" defTabSz="410703" hangingPunct="0"/>
              <a:r>
                <a:rPr lang="is-IS" sz="1300" b="1" kern="0" dirty="0">
                  <a:latin typeface="Helvetica Neue"/>
                  <a:ea typeface="Helvetica Neue"/>
                  <a:cs typeface="Helvetica Neue"/>
                  <a:sym typeface="Helvetica Neue"/>
                </a:rPr>
                <a:t>Eftir barkaþræðingu</a:t>
              </a:r>
            </a:p>
          </p:txBody>
        </p:sp>
        <p:grpSp>
          <p:nvGrpSpPr>
            <p:cNvPr id="155" name="Group 154">
              <a:extLst>
                <a:ext uri="{FF2B5EF4-FFF2-40B4-BE49-F238E27FC236}">
                  <a16:creationId xmlns:a16="http://schemas.microsoft.com/office/drawing/2014/main" id="{7BEFB9CF-E989-4858-A482-77AAA672958C}"/>
                </a:ext>
              </a:extLst>
            </p:cNvPr>
            <p:cNvGrpSpPr/>
            <p:nvPr/>
          </p:nvGrpSpPr>
          <p:grpSpPr>
            <a:xfrm>
              <a:off x="2801840" y="6324827"/>
              <a:ext cx="1944676" cy="173421"/>
              <a:chOff x="323066" y="3015078"/>
              <a:chExt cx="1944676" cy="173421"/>
            </a:xfrm>
          </p:grpSpPr>
          <p:sp>
            <p:nvSpPr>
              <p:cNvPr id="156" name="TextBox 155">
                <a:extLst>
                  <a:ext uri="{FF2B5EF4-FFF2-40B4-BE49-F238E27FC236}">
                    <a16:creationId xmlns:a16="http://schemas.microsoft.com/office/drawing/2014/main" id="{3B6C053E-A64D-450E-ABE3-529E25B45883}"/>
                  </a:ext>
                </a:extLst>
              </p:cNvPr>
              <p:cNvSpPr txBox="1"/>
              <p:nvPr/>
            </p:nvSpPr>
            <p:spPr>
              <a:xfrm>
                <a:off x="467544" y="3015078"/>
                <a:ext cx="1800198" cy="173421"/>
              </a:xfrm>
              <a:prstGeom prst="rect">
                <a:avLst/>
              </a:prstGeom>
              <a:noFill/>
            </p:spPr>
            <p:txBody>
              <a:bodyPr wrap="none" lIns="0" tIns="0" rIns="0" bIns="0" rtlCol="0" anchor="ctr">
                <a:noAutofit/>
              </a:bodyPr>
              <a:lstStyle/>
              <a:p>
                <a:r>
                  <a:rPr lang="is-IS" sz="850" b="1" dirty="0">
                    <a:latin typeface="Helvetica Neue"/>
                  </a:rPr>
                  <a:t>Lyf til að viðhalda </a:t>
                </a:r>
                <a:r>
                  <a:rPr lang="is-IS" sz="850" b="1" dirty="0" err="1">
                    <a:latin typeface="Helvetica Neue"/>
                  </a:rPr>
                  <a:t>svæfingu</a:t>
                </a:r>
                <a:endParaRPr lang="is-IS" sz="850" b="1" dirty="0">
                  <a:latin typeface="Helvetica Neue"/>
                </a:endParaRPr>
              </a:p>
            </p:txBody>
          </p:sp>
          <p:sp>
            <p:nvSpPr>
              <p:cNvPr id="157" name="Rectangle 156">
                <a:extLst>
                  <a:ext uri="{FF2B5EF4-FFF2-40B4-BE49-F238E27FC236}">
                    <a16:creationId xmlns:a16="http://schemas.microsoft.com/office/drawing/2014/main" id="{451594A2-1F26-48B4-9182-35CC8221BBC0}"/>
                  </a:ext>
                </a:extLst>
              </p:cNvPr>
              <p:cNvSpPr>
                <a:spLocks noChangeAspect="1"/>
              </p:cNvSpPr>
              <p:nvPr/>
            </p:nvSpPr>
            <p:spPr>
              <a:xfrm>
                <a:off x="323066" y="3061789"/>
                <a:ext cx="72008" cy="72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158" name="Group 157">
              <a:extLst>
                <a:ext uri="{FF2B5EF4-FFF2-40B4-BE49-F238E27FC236}">
                  <a16:creationId xmlns:a16="http://schemas.microsoft.com/office/drawing/2014/main" id="{F4475940-98E3-452A-B873-9C789C54C405}"/>
                </a:ext>
              </a:extLst>
            </p:cNvPr>
            <p:cNvGrpSpPr/>
            <p:nvPr/>
          </p:nvGrpSpPr>
          <p:grpSpPr>
            <a:xfrm>
              <a:off x="2789730" y="5296099"/>
              <a:ext cx="1944214" cy="288032"/>
              <a:chOff x="6885759" y="2455531"/>
              <a:chExt cx="1868551" cy="211404"/>
            </a:xfrm>
          </p:grpSpPr>
          <p:sp>
            <p:nvSpPr>
              <p:cNvPr id="159" name="TextBox 158">
                <a:extLst>
                  <a:ext uri="{FF2B5EF4-FFF2-40B4-BE49-F238E27FC236}">
                    <a16:creationId xmlns:a16="http://schemas.microsoft.com/office/drawing/2014/main" id="{CDA16332-13A3-48BB-AD39-D42F115A8ED8}"/>
                  </a:ext>
                </a:extLst>
              </p:cNvPr>
              <p:cNvSpPr txBox="1"/>
              <p:nvPr/>
            </p:nvSpPr>
            <p:spPr>
              <a:xfrm>
                <a:off x="7024169" y="2455531"/>
                <a:ext cx="1730141" cy="211404"/>
              </a:xfrm>
              <a:prstGeom prst="rect">
                <a:avLst/>
              </a:prstGeom>
              <a:noFill/>
            </p:spPr>
            <p:txBody>
              <a:bodyPr wrap="none" lIns="0" tIns="0" rIns="0" bIns="0" rtlCol="0" anchor="ctr">
                <a:noAutofit/>
              </a:bodyPr>
              <a:lstStyle/>
              <a:p>
                <a:r>
                  <a:rPr lang="is-IS" sz="850" b="1" dirty="0">
                    <a:latin typeface="Helvetica Neue"/>
                  </a:rPr>
                  <a:t>Staðfesting á réttri legu og dýpt</a:t>
                </a:r>
              </a:p>
              <a:p>
                <a:r>
                  <a:rPr lang="is-IS" sz="850" b="1" dirty="0">
                    <a:latin typeface="Helvetica Neue"/>
                  </a:rPr>
                  <a:t>barkarennu </a:t>
                </a:r>
                <a:r>
                  <a:rPr lang="is-IS" sz="850" dirty="0">
                    <a:latin typeface="Helvetica Neue"/>
                  </a:rPr>
                  <a:t>(horfa, hlusta, </a:t>
                </a:r>
                <a:r>
                  <a:rPr lang="is-IS" sz="900" kern="0" dirty="0">
                    <a:solidFill>
                      <a:srgbClr val="000000"/>
                    </a:solidFill>
                    <a:latin typeface="Helvetica Neue"/>
                    <a:ea typeface="Helvetica Neue"/>
                    <a:cs typeface="Helvetica Neue"/>
                    <a:sym typeface="Helvetica Neue"/>
                  </a:rPr>
                  <a:t>EtCO</a:t>
                </a:r>
                <a:r>
                  <a:rPr lang="is-IS" sz="900" kern="0" baseline="-25000" dirty="0">
                    <a:solidFill>
                      <a:srgbClr val="000000"/>
                    </a:solidFill>
                    <a:latin typeface="Helvetica Neue"/>
                    <a:ea typeface="Helvetica Neue"/>
                    <a:cs typeface="Helvetica Neue"/>
                    <a:sym typeface="Helvetica Neue"/>
                  </a:rPr>
                  <a:t>2</a:t>
                </a:r>
                <a:r>
                  <a:rPr lang="is-IS" sz="800" kern="0" dirty="0">
                    <a:solidFill>
                      <a:srgbClr val="000000"/>
                    </a:solidFill>
                    <a:latin typeface="Helvetica Neue"/>
                    <a:ea typeface="Helvetica Neue"/>
                    <a:cs typeface="Helvetica Neue"/>
                    <a:sym typeface="Helvetica Neue"/>
                  </a:rPr>
                  <a:t>)</a:t>
                </a:r>
                <a:endParaRPr lang="is-IS" sz="850" dirty="0">
                  <a:latin typeface="Helvetica Neue"/>
                </a:endParaRPr>
              </a:p>
            </p:txBody>
          </p:sp>
          <p:sp>
            <p:nvSpPr>
              <p:cNvPr id="160" name="Rectangle 159">
                <a:extLst>
                  <a:ext uri="{FF2B5EF4-FFF2-40B4-BE49-F238E27FC236}">
                    <a16:creationId xmlns:a16="http://schemas.microsoft.com/office/drawing/2014/main" id="{6898CEEC-8BAE-4430-9F49-4DD81B87633F}"/>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nvGrpSpPr>
            <p:cNvPr id="161" name="Group 160">
              <a:extLst>
                <a:ext uri="{FF2B5EF4-FFF2-40B4-BE49-F238E27FC236}">
                  <a16:creationId xmlns:a16="http://schemas.microsoft.com/office/drawing/2014/main" id="{030B61C3-A040-4C83-9940-25DFB3D15A85}"/>
                </a:ext>
              </a:extLst>
            </p:cNvPr>
            <p:cNvGrpSpPr/>
            <p:nvPr/>
          </p:nvGrpSpPr>
          <p:grpSpPr>
            <a:xfrm>
              <a:off x="2801840" y="5817872"/>
              <a:ext cx="2061860" cy="288032"/>
              <a:chOff x="6885759" y="2443193"/>
              <a:chExt cx="1868554" cy="211404"/>
            </a:xfrm>
          </p:grpSpPr>
          <p:sp>
            <p:nvSpPr>
              <p:cNvPr id="162" name="TextBox 161">
                <a:extLst>
                  <a:ext uri="{FF2B5EF4-FFF2-40B4-BE49-F238E27FC236}">
                    <a16:creationId xmlns:a16="http://schemas.microsoft.com/office/drawing/2014/main" id="{B7FC3D5F-1283-4CEA-9DF4-13BA3EA837D1}"/>
                  </a:ext>
                </a:extLst>
              </p:cNvPr>
              <p:cNvSpPr txBox="1"/>
              <p:nvPr/>
            </p:nvSpPr>
            <p:spPr>
              <a:xfrm>
                <a:off x="7024172" y="2443193"/>
                <a:ext cx="1730141" cy="211404"/>
              </a:xfrm>
              <a:prstGeom prst="rect">
                <a:avLst/>
              </a:prstGeom>
              <a:noFill/>
            </p:spPr>
            <p:txBody>
              <a:bodyPr wrap="none" lIns="0" tIns="0" rIns="0" bIns="0" rtlCol="0" anchor="ctr">
                <a:noAutofit/>
              </a:bodyPr>
              <a:lstStyle/>
              <a:p>
                <a:r>
                  <a:rPr lang="is-IS" sz="850" b="1" dirty="0">
                    <a:latin typeface="Helvetica Neue"/>
                  </a:rPr>
                  <a:t>Vöktunarbúnaður tengdur</a:t>
                </a:r>
              </a:p>
              <a:p>
                <a:r>
                  <a:rPr lang="is-IS" sz="850" dirty="0">
                    <a:latin typeface="Helvetica Neue"/>
                  </a:rPr>
                  <a:t>(</a:t>
                </a:r>
                <a:r>
                  <a:rPr lang="is-IS" sz="800" kern="0" dirty="0">
                    <a:solidFill>
                      <a:srgbClr val="000000"/>
                    </a:solidFill>
                    <a:latin typeface="Helvetica Neue"/>
                    <a:ea typeface="Helvetica Neue"/>
                    <a:cs typeface="Helvetica Neue"/>
                    <a:sym typeface="Helvetica Neue"/>
                  </a:rPr>
                  <a:t>EKG, SpO</a:t>
                </a:r>
                <a:r>
                  <a:rPr lang="is-IS" sz="800" kern="0" baseline="-25000" dirty="0">
                    <a:solidFill>
                      <a:srgbClr val="000000"/>
                    </a:solidFill>
                    <a:latin typeface="Helvetica Neue"/>
                    <a:ea typeface="Helvetica Neue"/>
                    <a:cs typeface="Helvetica Neue"/>
                    <a:sym typeface="Helvetica Neue"/>
                  </a:rPr>
                  <a:t>2</a:t>
                </a:r>
                <a:r>
                  <a:rPr lang="is-IS" sz="800" kern="0" dirty="0">
                    <a:solidFill>
                      <a:srgbClr val="000000"/>
                    </a:solidFill>
                    <a:latin typeface="Helvetica Neue"/>
                    <a:ea typeface="Helvetica Neue"/>
                    <a:cs typeface="Helvetica Neue"/>
                    <a:sym typeface="Helvetica Neue"/>
                  </a:rPr>
                  <a:t>, </a:t>
                </a:r>
                <a:r>
                  <a:rPr lang="is-IS" sz="800" kern="0" dirty="0" err="1">
                    <a:solidFill>
                      <a:srgbClr val="000000"/>
                    </a:solidFill>
                    <a:latin typeface="Helvetica Neue"/>
                    <a:ea typeface="Helvetica Neue"/>
                    <a:cs typeface="Helvetica Neue"/>
                    <a:sym typeface="Helvetica Neue"/>
                  </a:rPr>
                  <a:t>Blþr</a:t>
                </a:r>
                <a:r>
                  <a:rPr lang="is-IS" sz="800" kern="0" dirty="0">
                    <a:solidFill>
                      <a:srgbClr val="000000"/>
                    </a:solidFill>
                    <a:latin typeface="Helvetica Neue"/>
                    <a:ea typeface="Helvetica Neue"/>
                    <a:cs typeface="Helvetica Neue"/>
                    <a:sym typeface="Helvetica Neue"/>
                  </a:rPr>
                  <a:t>, EtCO</a:t>
                </a:r>
                <a:r>
                  <a:rPr lang="is-IS" sz="800" kern="0" baseline="-25000" dirty="0">
                    <a:solidFill>
                      <a:srgbClr val="000000"/>
                    </a:solidFill>
                    <a:latin typeface="Helvetica Neue"/>
                    <a:ea typeface="Helvetica Neue"/>
                    <a:cs typeface="Helvetica Neue"/>
                    <a:sym typeface="Helvetica Neue"/>
                  </a:rPr>
                  <a:t>2</a:t>
                </a:r>
                <a:r>
                  <a:rPr lang="is-IS" sz="800" kern="0" dirty="0">
                    <a:solidFill>
                      <a:srgbClr val="000000"/>
                    </a:solidFill>
                    <a:latin typeface="Helvetica Neue"/>
                    <a:ea typeface="Helvetica Neue"/>
                    <a:cs typeface="Helvetica Neue"/>
                    <a:sym typeface="Helvetica Neue"/>
                  </a:rPr>
                  <a:t>)</a:t>
                </a:r>
                <a:endParaRPr lang="is-IS" sz="850" dirty="0">
                  <a:latin typeface="Helvetica Neue"/>
                </a:endParaRPr>
              </a:p>
            </p:txBody>
          </p:sp>
          <p:sp>
            <p:nvSpPr>
              <p:cNvPr id="163" name="Rectangle 162">
                <a:extLst>
                  <a:ext uri="{FF2B5EF4-FFF2-40B4-BE49-F238E27FC236}">
                    <a16:creationId xmlns:a16="http://schemas.microsoft.com/office/drawing/2014/main" id="{901D943C-E38E-4076-A6A6-2A92C6041E35}"/>
                  </a:ext>
                </a:extLst>
              </p:cNvPr>
              <p:cNvSpPr/>
              <p:nvPr/>
            </p:nvSpPr>
            <p:spPr>
              <a:xfrm>
                <a:off x="6885759" y="2484259"/>
                <a:ext cx="69206" cy="5284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is-IS"/>
              </a:p>
            </p:txBody>
          </p:sp>
        </p:grpSp>
      </p:grpSp>
      <p:sp>
        <p:nvSpPr>
          <p:cNvPr id="164" name="Gátlisti fyrir barkaþræðing í Bráðamóttaka">
            <a:extLst>
              <a:ext uri="{FF2B5EF4-FFF2-40B4-BE49-F238E27FC236}">
                <a16:creationId xmlns:a16="http://schemas.microsoft.com/office/drawing/2014/main" id="{710D8692-8FAE-4F0C-9919-EBEDA3D14932}"/>
              </a:ext>
            </a:extLst>
          </p:cNvPr>
          <p:cNvSpPr txBox="1"/>
          <p:nvPr/>
        </p:nvSpPr>
        <p:spPr>
          <a:xfrm>
            <a:off x="222166" y="54753"/>
            <a:ext cx="6908091" cy="333734"/>
          </a:xfrm>
          <a:prstGeom prst="rect">
            <a:avLst/>
          </a:prstGeom>
          <a:ln w="12700">
            <a:miter lim="400000"/>
          </a:ln>
          <a:extLst>
            <a:ext uri="{C572A759-6A51-4108-AA02-DFA0A04FC94B}">
              <ma14:wrappingTextBoxFlag xmlns:ma14="http://schemas.microsoft.com/office/mac/drawingml/2011/main" xmlns="" val="1"/>
            </a:ext>
          </a:extLst>
        </p:spPr>
        <p:txBody>
          <a:bodyPr wrap="square" lIns="35713" tIns="35713" rIns="35713" bIns="35713" anchor="ctr">
            <a:spAutoFit/>
          </a:bodyPr>
          <a:lstStyle/>
          <a:p>
            <a:pPr defTabSz="410703" hangingPunct="0"/>
            <a:r>
              <a:rPr sz="1700" b="1" kern="0" dirty="0">
                <a:solidFill>
                  <a:srgbClr val="000000"/>
                </a:solidFill>
                <a:latin typeface="Helvetica Neue"/>
                <a:ea typeface="Helvetica Neue"/>
                <a:cs typeface="Helvetica Neue"/>
                <a:sym typeface="Helvetica Neue"/>
              </a:rPr>
              <a:t>Gátlisti</a:t>
            </a:r>
            <a:r>
              <a:rPr lang="is-IS" sz="1700" b="1" kern="0" dirty="0">
                <a:solidFill>
                  <a:srgbClr val="000000"/>
                </a:solidFill>
                <a:latin typeface="Helvetica Neue"/>
                <a:ea typeface="Helvetica Neue"/>
                <a:cs typeface="Helvetica Neue"/>
                <a:sym typeface="Helvetica Neue"/>
              </a:rPr>
              <a:t>: Barkaþræðing/öndunarvélameðferð á BMT (fullorðnir)</a:t>
            </a:r>
            <a:r>
              <a:rPr sz="1700" b="1" kern="0" dirty="0">
                <a:solidFill>
                  <a:srgbClr val="000000"/>
                </a:solidFill>
                <a:latin typeface="Helvetica Neue"/>
                <a:ea typeface="Helvetica Neue"/>
                <a:cs typeface="Helvetica Neue"/>
                <a:sym typeface="Helvetica Neue"/>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274CBE-B139-4861-A59E-2ADD6489F204}"/>
              </a:ext>
            </a:extLst>
          </p:cNvPr>
          <p:cNvSpPr/>
          <p:nvPr/>
        </p:nvSpPr>
        <p:spPr>
          <a:xfrm rot="16200000">
            <a:off x="-1646769" y="2218444"/>
            <a:ext cx="6725482" cy="2421108"/>
          </a:xfrm>
          <a:prstGeom prst="rect">
            <a:avLst/>
          </a:prstGeom>
          <a:no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lvl="1" indent="-87313" fontAlgn="base">
              <a:spcAft>
                <a:spcPts val="600"/>
              </a:spcAft>
              <a:buFont typeface="Arial" panose="020B0604020202020204" pitchFamily="34" charset="0"/>
              <a:buChar char="•"/>
            </a:pPr>
            <a:r>
              <a:rPr lang="is-IS" sz="800" dirty="0">
                <a:solidFill>
                  <a:schemeClr val="tx1"/>
                </a:solidFill>
              </a:rPr>
              <a:t>Tryggja æðaaðgang og ganga úr skugga um að hann virki sem skyldi. Best er ef tveir æðaaðgangar eru til staðar áður en hafist er handa.</a:t>
            </a:r>
          </a:p>
          <a:p>
            <a:pPr marL="88900" lvl="1" indent="-87313" fontAlgn="base">
              <a:spcAft>
                <a:spcPts val="600"/>
              </a:spcAft>
              <a:buFont typeface="Arial" panose="020B0604020202020204" pitchFamily="34" charset="0"/>
              <a:buChar char="•"/>
            </a:pPr>
            <a:r>
              <a:rPr lang="is-IS" sz="800" dirty="0">
                <a:solidFill>
                  <a:schemeClr val="tx1"/>
                </a:solidFill>
              </a:rPr>
              <a:t>Besta stelling sjúklings fyrir öndunarvegameðferð er venjulega að hækkað er undir höfuð um 30°. Dregur það úr líkum á </a:t>
            </a:r>
            <a:r>
              <a:rPr lang="is-IS" sz="800" dirty="0" err="1">
                <a:solidFill>
                  <a:schemeClr val="tx1"/>
                </a:solidFill>
              </a:rPr>
              <a:t>ásvelgingu</a:t>
            </a:r>
            <a:r>
              <a:rPr lang="is-IS" sz="800" dirty="0">
                <a:solidFill>
                  <a:schemeClr val="tx1"/>
                </a:solidFill>
              </a:rPr>
              <a:t> og auðveldar öndun og öndunaraðstoð. Einnig getur þurft að setja púða undir hnakka til að opna öndunarveg betur. </a:t>
            </a:r>
          </a:p>
          <a:p>
            <a:pPr marL="88900" lvl="1" indent="-87313" fontAlgn="base">
              <a:spcAft>
                <a:spcPts val="600"/>
              </a:spcAft>
              <a:buFont typeface="Arial" panose="020B0604020202020204" pitchFamily="34" charset="0"/>
              <a:buChar char="•"/>
            </a:pPr>
            <a:r>
              <a:rPr lang="is-IS" sz="800" dirty="0">
                <a:solidFill>
                  <a:schemeClr val="tx1"/>
                </a:solidFill>
              </a:rPr>
              <a:t>Ávallt skal hafa </a:t>
            </a:r>
            <a:r>
              <a:rPr lang="is-IS" sz="800" dirty="0" err="1">
                <a:solidFill>
                  <a:schemeClr val="tx1"/>
                </a:solidFill>
              </a:rPr>
              <a:t>súrefnismettunarmæli</a:t>
            </a:r>
            <a:r>
              <a:rPr lang="is-IS" sz="800" dirty="0">
                <a:solidFill>
                  <a:schemeClr val="tx1"/>
                </a:solidFill>
              </a:rPr>
              <a:t>, hjartasírita og mæli fyrir koltvísýring í útöndunarlofti á sjúklingi. Mæla skal blóðþrýsting strax áður en inngrip hefst og stilla mæli á sjálfvirkar mælingar á 5 mínútna fresti. </a:t>
            </a:r>
          </a:p>
          <a:p>
            <a:pPr marL="88900" lvl="1" indent="-87313" fontAlgn="base">
              <a:spcAft>
                <a:spcPts val="600"/>
              </a:spcAft>
              <a:buFont typeface="Arial" panose="020B0604020202020204" pitchFamily="34" charset="0"/>
              <a:buChar char="•"/>
            </a:pPr>
            <a:r>
              <a:rPr lang="is-IS" sz="800" dirty="0">
                <a:solidFill>
                  <a:schemeClr val="tx1"/>
                </a:solidFill>
              </a:rPr>
              <a:t>Forgjöf súrefnis gefur mest gagn ef gert er í </a:t>
            </a:r>
            <a:r>
              <a:rPr lang="is-IS" sz="800" dirty="0" err="1">
                <a:solidFill>
                  <a:schemeClr val="tx1"/>
                </a:solidFill>
              </a:rPr>
              <a:t>amk</a:t>
            </a:r>
            <a:r>
              <a:rPr lang="is-IS" sz="800" dirty="0">
                <a:solidFill>
                  <a:schemeClr val="tx1"/>
                </a:solidFill>
              </a:rPr>
              <a:t> í 3 mínútur. Mælt er með 15 L/mín um </a:t>
            </a:r>
            <a:r>
              <a:rPr lang="is-IS" sz="800" dirty="0" err="1">
                <a:solidFill>
                  <a:schemeClr val="tx1"/>
                </a:solidFill>
              </a:rPr>
              <a:t>maska</a:t>
            </a:r>
            <a:r>
              <a:rPr lang="is-IS" sz="800" dirty="0">
                <a:solidFill>
                  <a:schemeClr val="tx1"/>
                </a:solidFill>
              </a:rPr>
              <a:t> að lágmarki en íhuga ber að hafa auk þess annað eins flæði um súrefnisgleraugu, sem má hafa á sjúklingi á meðan barkaspeglun og -þræðingu stendur. Íhuga má einnig notkun CPAP, NIV og HFNC. </a:t>
            </a:r>
          </a:p>
          <a:p>
            <a:pPr marL="88900" lvl="1" indent="-87313" fontAlgn="base">
              <a:spcAft>
                <a:spcPts val="600"/>
              </a:spcAft>
              <a:buFont typeface="Arial" panose="020B0604020202020204" pitchFamily="34" charset="0"/>
              <a:buChar char="•"/>
            </a:pPr>
            <a:r>
              <a:rPr lang="is-IS" sz="800" dirty="0">
                <a:solidFill>
                  <a:schemeClr val="tx1"/>
                </a:solidFill>
              </a:rPr>
              <a:t>Ýmsar aðferðir má nota til að meta öndunarveg og meta hættu á að öndunarvegur reynist erfiður. Hægt er að meta hversu mikið sjúklingur getur opnað munn, leita að áverkum á andliti og hálshrygg, horfa eftir hvort </a:t>
            </a:r>
            <a:r>
              <a:rPr lang="is-IS" sz="800" dirty="0" err="1">
                <a:solidFill>
                  <a:schemeClr val="tx1"/>
                </a:solidFill>
              </a:rPr>
              <a:t>thyromental</a:t>
            </a:r>
            <a:r>
              <a:rPr lang="is-IS" sz="800" dirty="0">
                <a:solidFill>
                  <a:schemeClr val="tx1"/>
                </a:solidFill>
              </a:rPr>
              <a:t> bil sé &lt;6 cm, </a:t>
            </a:r>
            <a:r>
              <a:rPr lang="is-IS" sz="800" dirty="0" err="1">
                <a:solidFill>
                  <a:schemeClr val="tx1"/>
                </a:solidFill>
              </a:rPr>
              <a:t>Mallampati</a:t>
            </a:r>
            <a:r>
              <a:rPr lang="is-IS" sz="800" dirty="0">
                <a:solidFill>
                  <a:schemeClr val="tx1"/>
                </a:solidFill>
              </a:rPr>
              <a:t> flokkun, horfa eftir yfirbiti og fleira. Athuga þarf þó að undirbúa alltaf fyrir erfiða barkaþræðingu við bráðar aðstæður þar sem öndunarvegur getur reynst erfiður þó engar vísbendingar finnist um það við skoðun. Einnig þarf að staðsetja </a:t>
            </a:r>
            <a:r>
              <a:rPr lang="is-IS" sz="800" dirty="0" err="1">
                <a:solidFill>
                  <a:schemeClr val="tx1"/>
                </a:solidFill>
              </a:rPr>
              <a:t>cricothyroid</a:t>
            </a:r>
            <a:r>
              <a:rPr lang="is-IS" sz="800" dirty="0">
                <a:solidFill>
                  <a:schemeClr val="tx1"/>
                </a:solidFill>
              </a:rPr>
              <a:t> himnu og íhuga hvort undirbúa þurfi barkaskurð.</a:t>
            </a:r>
          </a:p>
          <a:p>
            <a:pPr marL="88900" lvl="1" indent="-87313" fontAlgn="base">
              <a:spcAft>
                <a:spcPts val="600"/>
              </a:spcAft>
              <a:buFont typeface="Arial" panose="020B0604020202020204" pitchFamily="34" charset="0"/>
              <a:buChar char="•"/>
            </a:pPr>
            <a:r>
              <a:rPr lang="is-IS" sz="800" dirty="0">
                <a:solidFill>
                  <a:schemeClr val="tx1"/>
                </a:solidFill>
              </a:rPr>
              <a:t>Í vissum tilvikum má seinka barkaþræðingu til að veita frekari stuðningsmeðferð sem getur minnkað líkur á fylgikvillum við innleiðslu </a:t>
            </a:r>
            <a:r>
              <a:rPr lang="is-IS" sz="800" dirty="0" err="1">
                <a:solidFill>
                  <a:schemeClr val="tx1"/>
                </a:solidFill>
              </a:rPr>
              <a:t>svæfingar</a:t>
            </a:r>
            <a:r>
              <a:rPr lang="is-IS" sz="800" dirty="0">
                <a:solidFill>
                  <a:schemeClr val="tx1"/>
                </a:solidFill>
              </a:rPr>
              <a:t> og barkaþræðingu, s.s. vökvagjöf eða gjöf æðavirkra lyfja. </a:t>
            </a:r>
          </a:p>
          <a:p>
            <a:pPr marL="88900" lvl="1" indent="-87313" fontAlgn="base">
              <a:spcAft>
                <a:spcPts val="600"/>
              </a:spcAft>
              <a:buFont typeface="Arial" panose="020B0604020202020204" pitchFamily="34" charset="0"/>
              <a:buChar char="•"/>
            </a:pPr>
            <a:r>
              <a:rPr lang="is-IS" sz="800" dirty="0">
                <a:solidFill>
                  <a:schemeClr val="tx1"/>
                </a:solidFill>
              </a:rPr>
              <a:t>Athugið hvort sjúklingur hefur þekkt ofnæmi og hvort þekkt er saga um alvarleg viðbrögð við svæfingalyfjum, s.s. malignant hyperthermia.</a:t>
            </a:r>
          </a:p>
        </p:txBody>
      </p:sp>
      <p:sp>
        <p:nvSpPr>
          <p:cNvPr id="4" name="Rectangle 3">
            <a:extLst>
              <a:ext uri="{FF2B5EF4-FFF2-40B4-BE49-F238E27FC236}">
                <a16:creationId xmlns:a16="http://schemas.microsoft.com/office/drawing/2014/main" id="{7C9E4B92-F885-485F-80FF-6205869D1472}"/>
              </a:ext>
            </a:extLst>
          </p:cNvPr>
          <p:cNvSpPr/>
          <p:nvPr/>
        </p:nvSpPr>
        <p:spPr>
          <a:xfrm rot="16200000">
            <a:off x="-964647" y="5403210"/>
            <a:ext cx="2606260" cy="303316"/>
          </a:xfrm>
          <a:prstGeom prst="rect">
            <a:avLst/>
          </a:prstGeom>
          <a:solidFill>
            <a:srgbClr val="2E5793"/>
          </a:solid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fontAlgn="base">
              <a:buNone/>
              <a:tabLst>
                <a:tab pos="361950" algn="l"/>
              </a:tabLst>
            </a:pPr>
            <a:r>
              <a:rPr lang="is-IS" sz="1100" b="1" dirty="0"/>
              <a:t>	Undirbúningur sjúklings</a:t>
            </a:r>
          </a:p>
        </p:txBody>
      </p:sp>
      <p:sp>
        <p:nvSpPr>
          <p:cNvPr id="7" name="Rectangle 2">
            <a:extLst>
              <a:ext uri="{FF2B5EF4-FFF2-40B4-BE49-F238E27FC236}">
                <a16:creationId xmlns:a16="http://schemas.microsoft.com/office/drawing/2014/main" id="{55274CBE-B139-4861-A59E-2ADD6489F204}"/>
              </a:ext>
            </a:extLst>
          </p:cNvPr>
          <p:cNvSpPr/>
          <p:nvPr/>
        </p:nvSpPr>
        <p:spPr>
          <a:xfrm rot="16200000">
            <a:off x="108044" y="3222304"/>
            <a:ext cx="6736527" cy="424431"/>
          </a:xfrm>
          <a:prstGeom prst="rect">
            <a:avLst/>
          </a:prstGeom>
          <a:no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lvl="1" indent="-176213" fontAlgn="base">
              <a:spcAft>
                <a:spcPts val="600"/>
              </a:spcAft>
              <a:buFont typeface="Arial" panose="020B0604020202020204" pitchFamily="34" charset="0"/>
              <a:buChar char="•"/>
              <a:tabLst>
                <a:tab pos="1071563" algn="l"/>
              </a:tabLst>
            </a:pPr>
            <a:r>
              <a:rPr lang="is-IS" sz="800" dirty="0">
                <a:solidFill>
                  <a:schemeClr val="tx1"/>
                </a:solidFill>
              </a:rPr>
              <a:t>Skipta skal hlutverkum </a:t>
            </a:r>
            <a:r>
              <a:rPr lang="is-IS" sz="800" dirty="0" err="1">
                <a:solidFill>
                  <a:schemeClr val="tx1"/>
                </a:solidFill>
              </a:rPr>
              <a:t>skv</a:t>
            </a:r>
            <a:r>
              <a:rPr lang="is-IS" sz="800" dirty="0">
                <a:solidFill>
                  <a:schemeClr val="tx1"/>
                </a:solidFill>
              </a:rPr>
              <a:t> verklagi um barkaþræðingar á bráðamóttöku</a:t>
            </a:r>
          </a:p>
          <a:p>
            <a:pPr marL="176213" lvl="1" indent="-176213" fontAlgn="base">
              <a:spcAft>
                <a:spcPts val="600"/>
              </a:spcAft>
              <a:buFont typeface="Arial" panose="020B0604020202020204" pitchFamily="34" charset="0"/>
              <a:buChar char="•"/>
              <a:tabLst>
                <a:tab pos="1071563" algn="l"/>
              </a:tabLst>
            </a:pPr>
            <a:r>
              <a:rPr lang="is-IS" sz="800" dirty="0">
                <a:solidFill>
                  <a:schemeClr val="tx1"/>
                </a:solidFill>
              </a:rPr>
              <a:t>Í vissum tilvikum getur einn aðili sinnt fleiri en einu hlutverki</a:t>
            </a:r>
          </a:p>
        </p:txBody>
      </p:sp>
      <p:sp>
        <p:nvSpPr>
          <p:cNvPr id="8" name="Rectangle 3">
            <a:extLst>
              <a:ext uri="{FF2B5EF4-FFF2-40B4-BE49-F238E27FC236}">
                <a16:creationId xmlns:a16="http://schemas.microsoft.com/office/drawing/2014/main" id="{7C9E4B92-F885-485F-80FF-6205869D1472}"/>
              </a:ext>
            </a:extLst>
          </p:cNvPr>
          <p:cNvSpPr/>
          <p:nvPr/>
        </p:nvSpPr>
        <p:spPr>
          <a:xfrm rot="16200000">
            <a:off x="1797153" y="5403212"/>
            <a:ext cx="2606260" cy="303316"/>
          </a:xfrm>
          <a:prstGeom prst="rect">
            <a:avLst/>
          </a:prstGeom>
          <a:solidFill>
            <a:srgbClr val="2E5793"/>
          </a:solid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tabLst>
                <a:tab pos="361950" algn="l"/>
              </a:tabLst>
            </a:pPr>
            <a:r>
              <a:rPr lang="is-IS" sz="1100" b="1" dirty="0"/>
              <a:t>	Staðfesta hlutverk í teymi</a:t>
            </a:r>
          </a:p>
        </p:txBody>
      </p:sp>
      <p:sp>
        <p:nvSpPr>
          <p:cNvPr id="9" name="Rectangle 2">
            <a:extLst>
              <a:ext uri="{FF2B5EF4-FFF2-40B4-BE49-F238E27FC236}">
                <a16:creationId xmlns:a16="http://schemas.microsoft.com/office/drawing/2014/main" id="{55274CBE-B139-4861-A59E-2ADD6489F204}"/>
              </a:ext>
            </a:extLst>
          </p:cNvPr>
          <p:cNvSpPr/>
          <p:nvPr/>
        </p:nvSpPr>
        <p:spPr>
          <a:xfrm rot="16200000">
            <a:off x="1083359" y="3004919"/>
            <a:ext cx="6736525" cy="859197"/>
          </a:xfrm>
          <a:prstGeom prst="rect">
            <a:avLst/>
          </a:prstGeom>
          <a:no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lvl="1" indent="-87313" fontAlgn="base">
              <a:spcAft>
                <a:spcPts val="600"/>
              </a:spcAft>
              <a:buFont typeface="Arial" panose="020B0604020202020204" pitchFamily="34" charset="0"/>
              <a:buChar char="•"/>
            </a:pPr>
            <a:r>
              <a:rPr lang="is-IS" sz="800" dirty="0">
                <a:solidFill>
                  <a:schemeClr val="tx1"/>
                </a:solidFill>
              </a:rPr>
              <a:t>Að minnsta kosti eitt sog skal vera til staðar með grófum soglegg og athuga skal hvort það virkar</a:t>
            </a:r>
          </a:p>
          <a:p>
            <a:pPr marL="87313" lvl="1" indent="-87313" fontAlgn="base">
              <a:spcAft>
                <a:spcPts val="600"/>
              </a:spcAft>
              <a:buFont typeface="Arial" panose="020B0604020202020204" pitchFamily="34" charset="0"/>
              <a:buChar char="•"/>
            </a:pPr>
            <a:r>
              <a:rPr lang="is-IS" sz="800" dirty="0">
                <a:solidFill>
                  <a:schemeClr val="tx1"/>
                </a:solidFill>
              </a:rPr>
              <a:t>Auk belgs, maska, barkarenna, laryngoscope, stíls og leiðara (þ.m.t. </a:t>
            </a:r>
            <a:r>
              <a:rPr lang="is-IS" sz="800">
                <a:solidFill>
                  <a:schemeClr val="tx1"/>
                </a:solidFill>
              </a:rPr>
              <a:t>stífum </a:t>
            </a:r>
            <a:r>
              <a:rPr lang="is-IS" sz="800" dirty="0">
                <a:solidFill>
                  <a:schemeClr val="tx1"/>
                </a:solidFill>
              </a:rPr>
              <a:t>leiðara fyrir </a:t>
            </a:r>
            <a:r>
              <a:rPr lang="is-IS" sz="800" dirty="0" err="1">
                <a:solidFill>
                  <a:schemeClr val="tx1"/>
                </a:solidFill>
              </a:rPr>
              <a:t>videolaryngoscope</a:t>
            </a:r>
            <a:r>
              <a:rPr lang="is-IS" sz="800" dirty="0">
                <a:solidFill>
                  <a:schemeClr val="tx1"/>
                </a:solidFill>
              </a:rPr>
              <a:t>), skulu vera til staðar kokrennur og nefrennur í mismunandi stærðum. Barkarenna í minni stærð en sú sem áætlað er að nota skal vera til reiðu. Prófa skal belg á barkarennu og ljós á tveimur </a:t>
            </a:r>
            <a:r>
              <a:rPr lang="is-IS" sz="800" dirty="0" err="1">
                <a:solidFill>
                  <a:schemeClr val="tx1"/>
                </a:solidFill>
              </a:rPr>
              <a:t>laryngoscopum</a:t>
            </a:r>
            <a:r>
              <a:rPr lang="is-IS" sz="800" dirty="0">
                <a:solidFill>
                  <a:schemeClr val="tx1"/>
                </a:solidFill>
              </a:rPr>
              <a:t> með blöðum af </a:t>
            </a:r>
            <a:r>
              <a:rPr lang="is-IS" sz="800" dirty="0" err="1">
                <a:solidFill>
                  <a:schemeClr val="tx1"/>
                </a:solidFill>
              </a:rPr>
              <a:t>ólikri</a:t>
            </a:r>
            <a:r>
              <a:rPr lang="is-IS" sz="800" dirty="0">
                <a:solidFill>
                  <a:schemeClr val="tx1"/>
                </a:solidFill>
              </a:rPr>
              <a:t> stærð áður en hafist er handa.</a:t>
            </a:r>
          </a:p>
          <a:p>
            <a:pPr marL="87313" lvl="1" indent="-87313" fontAlgn="base">
              <a:spcAft>
                <a:spcPts val="600"/>
              </a:spcAft>
              <a:buFont typeface="Arial" panose="020B0604020202020204" pitchFamily="34" charset="0"/>
              <a:buChar char="•"/>
            </a:pPr>
            <a:r>
              <a:rPr lang="is-IS" sz="800" dirty="0">
                <a:solidFill>
                  <a:schemeClr val="tx1"/>
                </a:solidFill>
              </a:rPr>
              <a:t>Rétt lyf skulu vera dregin upp og skammtar áætlaðir fyrirfram, þ.m.t.; svæfingalyf, vöðvaslakandi lyf, æðavirk lyf og viðhald svæfingar.</a:t>
            </a:r>
          </a:p>
        </p:txBody>
      </p:sp>
      <p:sp>
        <p:nvSpPr>
          <p:cNvPr id="10" name="Rectangle 3">
            <a:extLst>
              <a:ext uri="{FF2B5EF4-FFF2-40B4-BE49-F238E27FC236}">
                <a16:creationId xmlns:a16="http://schemas.microsoft.com/office/drawing/2014/main" id="{7C9E4B92-F885-485F-80FF-6205869D1472}"/>
              </a:ext>
            </a:extLst>
          </p:cNvPr>
          <p:cNvSpPr/>
          <p:nvPr/>
        </p:nvSpPr>
        <p:spPr>
          <a:xfrm rot="16200000">
            <a:off x="2545146" y="5403210"/>
            <a:ext cx="2606260" cy="303316"/>
          </a:xfrm>
          <a:prstGeom prst="rect">
            <a:avLst/>
          </a:prstGeom>
          <a:solidFill>
            <a:srgbClr val="2C5790"/>
          </a:solid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tabLst>
                <a:tab pos="361950" algn="l"/>
              </a:tabLst>
            </a:pPr>
            <a:r>
              <a:rPr lang="is-IS" sz="1100" b="1" dirty="0"/>
              <a:t>	Áhöld til staðar</a:t>
            </a:r>
          </a:p>
        </p:txBody>
      </p:sp>
      <p:sp>
        <p:nvSpPr>
          <p:cNvPr id="11" name="Rectangle 2">
            <a:extLst>
              <a:ext uri="{FF2B5EF4-FFF2-40B4-BE49-F238E27FC236}">
                <a16:creationId xmlns:a16="http://schemas.microsoft.com/office/drawing/2014/main" id="{55274CBE-B139-4861-A59E-2ADD6489F204}"/>
              </a:ext>
            </a:extLst>
          </p:cNvPr>
          <p:cNvSpPr/>
          <p:nvPr/>
        </p:nvSpPr>
        <p:spPr>
          <a:xfrm rot="16200000">
            <a:off x="2301124" y="2971733"/>
            <a:ext cx="6736525" cy="925567"/>
          </a:xfrm>
          <a:prstGeom prst="rect">
            <a:avLst/>
          </a:prstGeom>
          <a:no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lvl="1" indent="-87313" fontAlgn="base">
              <a:spcAft>
                <a:spcPts val="600"/>
              </a:spcAft>
              <a:buFont typeface="Arial" panose="020B0604020202020204" pitchFamily="34" charset="0"/>
              <a:buChar char="•"/>
            </a:pPr>
            <a:r>
              <a:rPr lang="is-IS" sz="800" dirty="0">
                <a:solidFill>
                  <a:schemeClr val="tx1"/>
                </a:solidFill>
              </a:rPr>
              <a:t>Til staðar skal vera staðlaður vagn með áhöldum til að fást við erfiðan öndunarveg í samræmi við vinnulag Difficult Airway Society (DAS) skv áætlun A B, C og D. Vinnulag DAS skal vera sýnilegt á vagni. </a:t>
            </a:r>
          </a:p>
          <a:p>
            <a:pPr marL="87313" lvl="1" indent="-87313" fontAlgn="base">
              <a:spcAft>
                <a:spcPts val="600"/>
              </a:spcAft>
              <a:buFont typeface="Arial" panose="020B0604020202020204" pitchFamily="34" charset="0"/>
              <a:buChar char="•"/>
            </a:pPr>
            <a:r>
              <a:rPr lang="is-IS" sz="800" dirty="0">
                <a:solidFill>
                  <a:schemeClr val="tx1"/>
                </a:solidFill>
              </a:rPr>
              <a:t>Mikilvægt er að spyrja hvort mögulegt sé að vekja sjúkling aftur ef illa gengur að tryggja öndunarveg.</a:t>
            </a:r>
          </a:p>
          <a:p>
            <a:pPr marL="87313" lvl="1" indent="-87313" fontAlgn="base">
              <a:spcAft>
                <a:spcPts val="600"/>
              </a:spcAft>
              <a:buFont typeface="Arial" panose="020B0604020202020204" pitchFamily="34" charset="0"/>
              <a:buChar char="•"/>
            </a:pPr>
            <a:r>
              <a:rPr lang="is-IS" sz="800" dirty="0">
                <a:solidFill>
                  <a:schemeClr val="tx1"/>
                </a:solidFill>
              </a:rPr>
              <a:t>Enginn skal sinna öndunarvegameðferð sem ekki hefur lokið að minnsta kosti 6 mánaða námsdvöl í svæfingum og  þekkir og hefur fengið þjálfun í notkun viðbragðsáætlunar DAS sem grípa skal til ef erfiðleikar við meðhöndlun loftvega koma upp. Við neyðaraðstæður getur þurft að gera undantekningu frá þessari reglu. </a:t>
            </a:r>
          </a:p>
        </p:txBody>
      </p:sp>
      <p:sp>
        <p:nvSpPr>
          <p:cNvPr id="12" name="Rectangle 3">
            <a:extLst>
              <a:ext uri="{FF2B5EF4-FFF2-40B4-BE49-F238E27FC236}">
                <a16:creationId xmlns:a16="http://schemas.microsoft.com/office/drawing/2014/main" id="{7C9E4B92-F885-485F-80FF-6205869D1472}"/>
              </a:ext>
            </a:extLst>
          </p:cNvPr>
          <p:cNvSpPr/>
          <p:nvPr/>
        </p:nvSpPr>
        <p:spPr>
          <a:xfrm rot="16200000">
            <a:off x="3729726" y="5403210"/>
            <a:ext cx="2606260" cy="303316"/>
          </a:xfrm>
          <a:prstGeom prst="rect">
            <a:avLst/>
          </a:prstGeom>
          <a:solidFill>
            <a:srgbClr val="2E5793"/>
          </a:solid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tabLst>
                <a:tab pos="361950" algn="l"/>
              </a:tabLst>
            </a:pPr>
            <a:r>
              <a:rPr lang="is-IS" sz="1100" b="1" dirty="0"/>
              <a:t>	Vera viðbúinn vandræðum</a:t>
            </a:r>
          </a:p>
        </p:txBody>
      </p:sp>
      <p:sp>
        <p:nvSpPr>
          <p:cNvPr id="13" name="Rectangle 2">
            <a:extLst>
              <a:ext uri="{FF2B5EF4-FFF2-40B4-BE49-F238E27FC236}">
                <a16:creationId xmlns:a16="http://schemas.microsoft.com/office/drawing/2014/main" id="{55274CBE-B139-4861-A59E-2ADD6489F204}"/>
              </a:ext>
            </a:extLst>
          </p:cNvPr>
          <p:cNvSpPr/>
          <p:nvPr/>
        </p:nvSpPr>
        <p:spPr>
          <a:xfrm rot="16200000">
            <a:off x="3310210" y="3213619"/>
            <a:ext cx="6736525" cy="441794"/>
          </a:xfrm>
          <a:prstGeom prst="rect">
            <a:avLst/>
          </a:prstGeom>
          <a:no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lvl="1" indent="-87313" fontAlgn="base">
              <a:spcAft>
                <a:spcPts val="600"/>
              </a:spcAft>
              <a:buFont typeface="Arial" panose="020B0604020202020204" pitchFamily="34" charset="0"/>
              <a:buChar char="•"/>
            </a:pPr>
            <a:r>
              <a:rPr lang="is-IS" sz="800" dirty="0">
                <a:solidFill>
                  <a:schemeClr val="tx1"/>
                </a:solidFill>
              </a:rPr>
              <a:t>Stjórnandi læknir skal stýra Time out áður en hafist er handa við innleiðslu svæfingar, öndunarvegameðferð og innri öndunarvélameðferð. Tryggja skal að engar spurningar eða athugasemdir séu meðal teymismeðlima.</a:t>
            </a:r>
          </a:p>
        </p:txBody>
      </p:sp>
      <p:sp>
        <p:nvSpPr>
          <p:cNvPr id="14" name="Rectangle 3">
            <a:extLst>
              <a:ext uri="{FF2B5EF4-FFF2-40B4-BE49-F238E27FC236}">
                <a16:creationId xmlns:a16="http://schemas.microsoft.com/office/drawing/2014/main" id="{7C9E4B92-F885-485F-80FF-6205869D1472}"/>
              </a:ext>
            </a:extLst>
          </p:cNvPr>
          <p:cNvSpPr/>
          <p:nvPr/>
        </p:nvSpPr>
        <p:spPr>
          <a:xfrm rot="16200000">
            <a:off x="4980698" y="5403209"/>
            <a:ext cx="2606260" cy="303316"/>
          </a:xfrm>
          <a:prstGeom prst="rect">
            <a:avLst/>
          </a:prstGeom>
          <a:solidFill>
            <a:srgbClr val="2E5793"/>
          </a:solid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tabLst>
                <a:tab pos="361950" algn="l"/>
              </a:tabLst>
            </a:pPr>
            <a:r>
              <a:rPr lang="is-IS" sz="1100" b="1" dirty="0"/>
              <a:t>	Time Out!</a:t>
            </a:r>
          </a:p>
        </p:txBody>
      </p:sp>
      <p:sp>
        <p:nvSpPr>
          <p:cNvPr id="15" name="Rectangle 2">
            <a:extLst>
              <a:ext uri="{FF2B5EF4-FFF2-40B4-BE49-F238E27FC236}">
                <a16:creationId xmlns:a16="http://schemas.microsoft.com/office/drawing/2014/main" id="{55274CBE-B139-4861-A59E-2ADD6489F204}"/>
              </a:ext>
            </a:extLst>
          </p:cNvPr>
          <p:cNvSpPr/>
          <p:nvPr/>
        </p:nvSpPr>
        <p:spPr>
          <a:xfrm rot="16200000">
            <a:off x="4752677" y="2542904"/>
            <a:ext cx="6736525" cy="1783233"/>
          </a:xfrm>
          <a:prstGeom prst="rect">
            <a:avLst/>
          </a:prstGeom>
          <a:no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lvl="1" indent="-87313" fontAlgn="base">
              <a:spcAft>
                <a:spcPts val="600"/>
              </a:spcAft>
              <a:buFont typeface="Arial" panose="020B0604020202020204" pitchFamily="34" charset="0"/>
              <a:buChar char="•"/>
            </a:pPr>
            <a:r>
              <a:rPr lang="is-IS" sz="800" dirty="0">
                <a:solidFill>
                  <a:schemeClr val="tx1"/>
                </a:solidFill>
              </a:rPr>
              <a:t>Staðfesta skal rétta legu og dýpt barkarennu; horft er á legu barkarennu áður en belgur er blásinn upp, mæla skal útandað koldíoxíð (ETCO</a:t>
            </a:r>
            <a:r>
              <a:rPr lang="is-IS" sz="800" baseline="-25000" dirty="0">
                <a:solidFill>
                  <a:schemeClr val="tx1"/>
                </a:solidFill>
              </a:rPr>
              <a:t>2</a:t>
            </a:r>
            <a:r>
              <a:rPr lang="is-IS" sz="800" dirty="0">
                <a:solidFill>
                  <a:schemeClr val="tx1"/>
                </a:solidFill>
              </a:rPr>
              <a:t>) frá barkarennu, hlustað yfir lungum (og nota ómun) og meta skal dýpt. Algeng dýpt er 21-23 cm við munnvik. </a:t>
            </a:r>
          </a:p>
          <a:p>
            <a:pPr marL="87313" lvl="1" indent="-87313" fontAlgn="base">
              <a:spcAft>
                <a:spcPts val="600"/>
              </a:spcAft>
              <a:buFont typeface="Arial" panose="020B0604020202020204" pitchFamily="34" charset="0"/>
              <a:buChar char="•"/>
            </a:pPr>
            <a:r>
              <a:rPr lang="is-IS" sz="800" dirty="0">
                <a:solidFill>
                  <a:schemeClr val="tx1"/>
                </a:solidFill>
              </a:rPr>
              <a:t>Festa skal barkarennu með límbandi eða sérstakri klemmu og nota skal bitvörn ef þurfa þykir.</a:t>
            </a:r>
          </a:p>
          <a:p>
            <a:pPr marL="87313" lvl="1" indent="-87313" fontAlgn="base">
              <a:spcAft>
                <a:spcPts val="600"/>
              </a:spcAft>
              <a:buFont typeface="Arial" panose="020B0604020202020204" pitchFamily="34" charset="0"/>
              <a:buChar char="•"/>
            </a:pPr>
            <a:r>
              <a:rPr lang="is-IS" sz="800" dirty="0">
                <a:solidFill>
                  <a:schemeClr val="tx1"/>
                </a:solidFill>
              </a:rPr>
              <a:t>Sjúklingur skal vera tengdur við sírita og mæla skal lífsmörk strax eftir gjöf svæfingalyfja, eftir barkaþræðingu og reglulega eftir það, með mest 5 mínútna millibili.</a:t>
            </a:r>
          </a:p>
          <a:p>
            <a:pPr marL="87313" lvl="1" indent="-87313" fontAlgn="base">
              <a:spcAft>
                <a:spcPts val="600"/>
              </a:spcAft>
              <a:buFont typeface="Arial" panose="020B0604020202020204" pitchFamily="34" charset="0"/>
              <a:buChar char="•"/>
            </a:pPr>
            <a:r>
              <a:rPr lang="is-IS" sz="800" dirty="0">
                <a:solidFill>
                  <a:schemeClr val="tx1"/>
                </a:solidFill>
              </a:rPr>
              <a:t>Tengja skal sjúkling við öndunarvél og hún stillt í samræmi við stærð sjúklings og klínískar aðstæður. Ef öndunarvél er ekki aðgengileg má notast við belg.</a:t>
            </a:r>
          </a:p>
          <a:p>
            <a:pPr marL="87313" lvl="1" indent="-87313" fontAlgn="base">
              <a:spcAft>
                <a:spcPts val="600"/>
              </a:spcAft>
              <a:buFont typeface="Arial" panose="020B0604020202020204" pitchFamily="34" charset="0"/>
              <a:buChar char="•"/>
            </a:pPr>
            <a:r>
              <a:rPr lang="is-IS" sz="800" dirty="0">
                <a:solidFill>
                  <a:schemeClr val="tx1"/>
                </a:solidFill>
              </a:rPr>
              <a:t>Gefa skal lyf til viðhalds svæfingar í samræmi við klínískt ástand sjúklings. Huga skal bæði að verkjastillingu og gjöf svæfingalyfja.</a:t>
            </a:r>
          </a:p>
          <a:p>
            <a:pPr marL="87313" lvl="1" indent="-87313" fontAlgn="base">
              <a:spcAft>
                <a:spcPts val="600"/>
              </a:spcAft>
              <a:buFont typeface="Arial" panose="020B0604020202020204" pitchFamily="34" charset="0"/>
              <a:buChar char="•"/>
            </a:pPr>
            <a:r>
              <a:rPr lang="is-IS" sz="800" dirty="0">
                <a:solidFill>
                  <a:schemeClr val="tx1"/>
                </a:solidFill>
              </a:rPr>
              <a:t>Ef þörf er á og tími gefst til skal íhuga; ísetningu magasondu og þvagleggs, hækka höfðalag í 30°, notast við síu (einkum ef grunur er um sýkingu í öndunarvegum) og blóðgös.</a:t>
            </a:r>
          </a:p>
        </p:txBody>
      </p:sp>
      <p:sp>
        <p:nvSpPr>
          <p:cNvPr id="16" name="Rectangle 3">
            <a:extLst>
              <a:ext uri="{FF2B5EF4-FFF2-40B4-BE49-F238E27FC236}">
                <a16:creationId xmlns:a16="http://schemas.microsoft.com/office/drawing/2014/main" id="{7C9E4B92-F885-485F-80FF-6205869D1472}"/>
              </a:ext>
            </a:extLst>
          </p:cNvPr>
          <p:cNvSpPr/>
          <p:nvPr/>
        </p:nvSpPr>
        <p:spPr>
          <a:xfrm rot="16200000">
            <a:off x="5752446" y="5403214"/>
            <a:ext cx="2606260" cy="303316"/>
          </a:xfrm>
          <a:prstGeom prst="rect">
            <a:avLst/>
          </a:prstGeom>
          <a:solidFill>
            <a:srgbClr val="2E5793"/>
          </a:solidFill>
          <a:ln>
            <a:solidFill>
              <a:srgbClr val="2C57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tabLst>
                <a:tab pos="361950" algn="l"/>
              </a:tabLst>
            </a:pPr>
            <a:r>
              <a:rPr lang="is-IS" sz="1100" b="1" dirty="0"/>
              <a:t>	Etir barkaþræðingu:</a:t>
            </a:r>
          </a:p>
        </p:txBody>
      </p:sp>
    </p:spTree>
    <p:extLst>
      <p:ext uri="{BB962C8B-B14F-4D97-AF65-F5344CB8AC3E}">
        <p14:creationId xmlns:p14="http://schemas.microsoft.com/office/powerpoint/2010/main" val="3911395775"/>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6DD3EB681668419B85D55372E7437C" ma:contentTypeVersion="13" ma:contentTypeDescription="Create a new document." ma:contentTypeScope="" ma:versionID="fb0b77c802991f4fb4c68b9323b0d2c9">
  <xsd:schema xmlns:xsd="http://www.w3.org/2001/XMLSchema" xmlns:xs="http://www.w3.org/2001/XMLSchema" xmlns:p="http://schemas.microsoft.com/office/2006/metadata/properties" xmlns:ns3="3de4d00c-8bee-4e6b-8ac1-73733be90035" xmlns:ns4="9b6f3715-718d-4ab9-a304-f8d9e8929b16" targetNamespace="http://schemas.microsoft.com/office/2006/metadata/properties" ma:root="true" ma:fieldsID="1050a602b3479da29f19a5f7bab0cf66" ns3:_="" ns4:_="">
    <xsd:import namespace="3de4d00c-8bee-4e6b-8ac1-73733be90035"/>
    <xsd:import namespace="9b6f3715-718d-4ab9-a304-f8d9e8929b1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4:SharedWithUsers" minOccurs="0"/>
                <xsd:element ref="ns4:SharedWithDetails" minOccurs="0"/>
                <xsd:element ref="ns4:SharingHintHash"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e4d00c-8bee-4e6b-8ac1-73733be900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6f3715-718d-4ab9-a304-f8d9e8929b1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72637C3-93FB-4C90-B97D-8A598D9AAE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e4d00c-8bee-4e6b-8ac1-73733be90035"/>
    <ds:schemaRef ds:uri="9b6f3715-718d-4ab9-a304-f8d9e8929b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5E0D36-6206-4F8E-93DE-8B1F926A26F7}">
  <ds:schemaRefs>
    <ds:schemaRef ds:uri="http://schemas.microsoft.com/sharepoint/v3/contenttype/forms"/>
  </ds:schemaRefs>
</ds:datastoreItem>
</file>

<file path=customXml/itemProps3.xml><?xml version="1.0" encoding="utf-8"?>
<ds:datastoreItem xmlns:ds="http://schemas.openxmlformats.org/officeDocument/2006/customXml" ds:itemID="{C6A1B7AD-6AFB-4281-B4A1-2C5D9A99906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89</TotalTime>
  <Words>1236</Words>
  <Application>Microsoft Office PowerPoint</Application>
  <PresentationFormat>On-screen Show (4:3)</PresentationFormat>
  <Paragraphs>126</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Gill Sans</vt:lpstr>
      <vt:lpstr>Helvetica Neue</vt:lpstr>
      <vt:lpstr>Helvetica Neue Medium</vt:lpstr>
      <vt:lpstr>Office Theme</vt:lpstr>
      <vt:lpstr>PowerPoint Presentation</vt:lpstr>
      <vt:lpstr>PowerPoint Presentation</vt:lpstr>
    </vt:vector>
  </TitlesOfParts>
  <Company>LSH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sigruasg</dc:creator>
  <cp:lastModifiedBy>Hjalti Már Björnsson</cp:lastModifiedBy>
  <cp:revision>12</cp:revision>
  <dcterms:created xsi:type="dcterms:W3CDTF">2021-01-08T09:32:29Z</dcterms:created>
  <dcterms:modified xsi:type="dcterms:W3CDTF">2021-01-08T16:29:43Z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0x010100036DD3EB681668419B85D55372E7437C</vt:lpwstr>
  </property>
</Properties>
</file>